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28" r:id="rId2"/>
    <p:sldId id="330" r:id="rId3"/>
    <p:sldId id="370" r:id="rId4"/>
    <p:sldId id="371" r:id="rId5"/>
    <p:sldId id="372" r:id="rId6"/>
    <p:sldId id="373" r:id="rId7"/>
    <p:sldId id="374" r:id="rId8"/>
    <p:sldId id="375" r:id="rId9"/>
    <p:sldId id="381" r:id="rId10"/>
    <p:sldId id="376" r:id="rId11"/>
    <p:sldId id="377" r:id="rId12"/>
    <p:sldId id="331" r:id="rId13"/>
    <p:sldId id="332" r:id="rId14"/>
    <p:sldId id="333" r:id="rId15"/>
    <p:sldId id="378" r:id="rId16"/>
    <p:sldId id="379" r:id="rId17"/>
    <p:sldId id="380" r:id="rId18"/>
    <p:sldId id="32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CD672E-77C3-4898-8208-FAC972AD3B2D}">
          <p14:sldIdLst>
            <p14:sldId id="328"/>
          </p14:sldIdLst>
        </p14:section>
        <p14:section name="Untitled Section" id="{D02D2090-404A-4E59-95FE-49298E5F52C2}">
          <p14:sldIdLst>
            <p14:sldId id="330"/>
            <p14:sldId id="370"/>
            <p14:sldId id="371"/>
            <p14:sldId id="372"/>
            <p14:sldId id="373"/>
            <p14:sldId id="374"/>
            <p14:sldId id="375"/>
            <p14:sldId id="381"/>
            <p14:sldId id="376"/>
            <p14:sldId id="377"/>
            <p14:sldId id="331"/>
            <p14:sldId id="332"/>
            <p14:sldId id="333"/>
            <p14:sldId id="378"/>
            <p14:sldId id="379"/>
            <p14:sldId id="380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43"/>
  </p:normalViewPr>
  <p:slideViewPr>
    <p:cSldViewPr snapToGrid="0" snapToObject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ENME605 Dynamic Modeling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Beyer, Kaustubh Joshi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Plots of System Stability – </a:t>
            </a:r>
            <a:br>
              <a:rPr lang="en-US" dirty="0"/>
            </a:br>
            <a:r>
              <a:rPr lang="en-US" dirty="0"/>
              <a:t>Bode Plot(s)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4B222A2-3BAF-C5FF-13F5-860EF6478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4" t="4961" r="7321"/>
          <a:stretch/>
        </p:blipFill>
        <p:spPr>
          <a:xfrm>
            <a:off x="3520582" y="1690688"/>
            <a:ext cx="5167619" cy="4211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7F385B-B5E5-50E1-B80D-CBD96E3A75FC}"/>
              </a:ext>
            </a:extLst>
          </p:cNvPr>
          <p:cNvSpPr txBox="1"/>
          <p:nvPr/>
        </p:nvSpPr>
        <p:spPr>
          <a:xfrm>
            <a:off x="5023144" y="28683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993607-EC36-345E-476A-19D7D236E584}"/>
              </a:ext>
            </a:extLst>
          </p:cNvPr>
          <p:cNvSpPr txBox="1"/>
          <p:nvPr/>
        </p:nvSpPr>
        <p:spPr>
          <a:xfrm>
            <a:off x="5523920" y="24649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B8642F-609E-4A33-3B57-280594D108AC}"/>
              </a:ext>
            </a:extLst>
          </p:cNvPr>
          <p:cNvSpPr txBox="1"/>
          <p:nvPr/>
        </p:nvSpPr>
        <p:spPr>
          <a:xfrm>
            <a:off x="6000332" y="286020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387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Plots of System Stability – </a:t>
            </a:r>
            <a:br>
              <a:rPr lang="en-US" dirty="0"/>
            </a:br>
            <a:r>
              <a:rPr lang="en-US" dirty="0"/>
              <a:t>Animations at Resonance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1B94B5C-1C5A-E226-634E-4CB38BDB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62" y="2021747"/>
            <a:ext cx="3767391" cy="3066481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418C8104-5230-760B-9675-84726F1F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009" y="2021747"/>
            <a:ext cx="3767391" cy="3066481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8F25BACA-F0DA-C8C2-4FD6-927098D9D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303" y="2021746"/>
            <a:ext cx="3767391" cy="30664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D233B1-086D-8701-12AD-8B3B706FEA71}"/>
              </a:ext>
            </a:extLst>
          </p:cNvPr>
          <p:cNvSpPr txBox="1"/>
          <p:nvPr/>
        </p:nvSpPr>
        <p:spPr>
          <a:xfrm>
            <a:off x="2192737" y="16676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7BFD74-0F8E-9654-F017-56D1897CC1E2}"/>
              </a:ext>
            </a:extLst>
          </p:cNvPr>
          <p:cNvSpPr txBox="1"/>
          <p:nvPr/>
        </p:nvSpPr>
        <p:spPr>
          <a:xfrm>
            <a:off x="6096000" y="16493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3A0F21-4982-54F0-27CB-6925D14F28A3}"/>
              </a:ext>
            </a:extLst>
          </p:cNvPr>
          <p:cNvSpPr txBox="1"/>
          <p:nvPr/>
        </p:nvSpPr>
        <p:spPr>
          <a:xfrm>
            <a:off x="10236998" y="165411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1BFCF3-9931-DF1F-3995-E8DF5130812F}"/>
              </a:ext>
            </a:extLst>
          </p:cNvPr>
          <p:cNvSpPr txBox="1"/>
          <p:nvPr/>
        </p:nvSpPr>
        <p:spPr>
          <a:xfrm>
            <a:off x="854343" y="5096121"/>
            <a:ext cx="267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Both members perfectly in phase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CF779-8DD2-D933-2DFC-894C93EE2365}"/>
              </a:ext>
            </a:extLst>
          </p:cNvPr>
          <p:cNvSpPr txBox="1"/>
          <p:nvPr/>
        </p:nvSpPr>
        <p:spPr>
          <a:xfrm>
            <a:off x="9136810" y="5136072"/>
            <a:ext cx="267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Both members perfectly out of phase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0A88D8-B05E-60E2-8B9F-10DCE6803797}"/>
              </a:ext>
            </a:extLst>
          </p:cNvPr>
          <p:cNvSpPr txBox="1"/>
          <p:nvPr/>
        </p:nvSpPr>
        <p:spPr>
          <a:xfrm>
            <a:off x="4995812" y="5173414"/>
            <a:ext cx="267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Resonance for single </a:t>
            </a:r>
            <a:r>
              <a:rPr lang="en-US"/>
              <a:t>member pendulum(?)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3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7E03EA29-6C50-EFF2-9B1F-4BE6AE4716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95800" y="1513291"/>
            <a:ext cx="7406557" cy="38682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0139A3-6DC4-EA4C-BA35-845D20A7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Stabilizing the System using PID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3CD3E-DD19-8F42-98ED-C4F87524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85915"/>
            <a:ext cx="4075444" cy="3670823"/>
          </a:xfrm>
        </p:spPr>
        <p:txBody>
          <a:bodyPr/>
          <a:lstStyle/>
          <a:p>
            <a:r>
              <a:rPr lang="en-US" dirty="0" err="1"/>
              <a:t>Kp</a:t>
            </a:r>
            <a:r>
              <a:rPr lang="en-US" dirty="0"/>
              <a:t> = 1</a:t>
            </a:r>
          </a:p>
          <a:p>
            <a:r>
              <a:rPr lang="en-US" dirty="0"/>
              <a:t>Ki = 0</a:t>
            </a:r>
          </a:p>
          <a:p>
            <a:r>
              <a:rPr lang="en-US" dirty="0" err="1"/>
              <a:t>Kd</a:t>
            </a:r>
            <a:r>
              <a:rPr lang="en-US" dirty="0"/>
              <a:t> = 6</a:t>
            </a:r>
          </a:p>
          <a:p>
            <a:endParaRPr lang="en-US" dirty="0"/>
          </a:p>
          <a:p>
            <a:r>
              <a:rPr lang="en-US" dirty="0"/>
              <a:t>No feedforward gain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E3C9-74AD-DD44-BE3F-996879300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CD2A2-8C97-1F4C-3A30-AD9BA8DAB70B}"/>
              </a:ext>
            </a:extLst>
          </p:cNvPr>
          <p:cNvSpPr txBox="1"/>
          <p:nvPr/>
        </p:nvSpPr>
        <p:spPr>
          <a:xfrm>
            <a:off x="9218526" y="2130980"/>
            <a:ext cx="21352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RiseTime</a:t>
            </a:r>
            <a:r>
              <a:rPr lang="en-US" sz="1200" dirty="0"/>
              <a:t>: 0.2492</a:t>
            </a:r>
          </a:p>
          <a:p>
            <a:r>
              <a:rPr lang="en-US" sz="1200" dirty="0" err="1"/>
              <a:t>TransientTime</a:t>
            </a:r>
            <a:r>
              <a:rPr lang="en-US" sz="1200" dirty="0"/>
              <a:t>: 43.8255</a:t>
            </a:r>
          </a:p>
          <a:p>
            <a:r>
              <a:rPr lang="en-US" sz="1200" dirty="0" err="1"/>
              <a:t>SettlingTime</a:t>
            </a:r>
            <a:r>
              <a:rPr lang="en-US" sz="1200" dirty="0"/>
              <a:t>: 56.7205</a:t>
            </a:r>
          </a:p>
          <a:p>
            <a:r>
              <a:rPr lang="en-US" sz="1200" dirty="0" err="1"/>
              <a:t>SettlingMin</a:t>
            </a:r>
            <a:r>
              <a:rPr lang="en-US" sz="1200" dirty="0"/>
              <a:t>: 0.0129</a:t>
            </a:r>
          </a:p>
          <a:p>
            <a:r>
              <a:rPr lang="en-US" sz="1200" dirty="0" err="1"/>
              <a:t>SettlingMax</a:t>
            </a:r>
            <a:r>
              <a:rPr lang="en-US" sz="1200" dirty="0"/>
              <a:t>: 0.5186</a:t>
            </a:r>
          </a:p>
          <a:p>
            <a:r>
              <a:rPr lang="en-US" sz="1200" dirty="0"/>
              <a:t>Overshoot: 211.1504</a:t>
            </a:r>
          </a:p>
          <a:p>
            <a:r>
              <a:rPr lang="en-US" sz="1200" dirty="0"/>
              <a:t>Undershoot: 0</a:t>
            </a:r>
          </a:p>
          <a:p>
            <a:r>
              <a:rPr lang="en-US" sz="1200" dirty="0"/>
              <a:t>Peak: 0.5186</a:t>
            </a:r>
          </a:p>
          <a:p>
            <a:r>
              <a:rPr lang="en-US" sz="1200" dirty="0" err="1"/>
              <a:t>PeakTime</a:t>
            </a:r>
            <a:r>
              <a:rPr lang="en-US" sz="1200" dirty="0"/>
              <a:t>: 3.5696</a:t>
            </a:r>
          </a:p>
        </p:txBody>
      </p:sp>
    </p:spTree>
    <p:extLst>
      <p:ext uri="{BB962C8B-B14F-4D97-AF65-F5344CB8AC3E}">
        <p14:creationId xmlns:p14="http://schemas.microsoft.com/office/powerpoint/2010/main" val="64015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79C1AAFE-ED25-A8B4-054E-87E23AA8F6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45333" y="1785113"/>
            <a:ext cx="7340201" cy="38335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7F5D6B-80C7-6A4B-AEA5-F20E6B15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Feedback - Nyquist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EAE3339-58F5-C747-9155-3A099A3957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969477"/>
                <a:ext cx="5157787" cy="3579985"/>
              </a:xfrm>
            </p:spPr>
            <p:txBody>
              <a:bodyPr/>
              <a:lstStyle/>
              <a:p>
                <a:r>
                  <a:rPr lang="en-US" dirty="0"/>
                  <a:t>Bandwidth = 0.9518</a:t>
                </a:r>
              </a:p>
              <a:p>
                <a:endParaRPr lang="en-US" dirty="0"/>
              </a:p>
              <a:p>
                <a:r>
                  <a:rPr lang="en-US" dirty="0"/>
                  <a:t>TF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+0.1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+0.15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+0.6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+5.1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+0.9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EAE3339-58F5-C747-9155-3A099A395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969477"/>
                <a:ext cx="5157787" cy="3579985"/>
              </a:xfrm>
              <a:blipFill>
                <a:blip r:embed="rId3"/>
                <a:stretch>
                  <a:fillRect l="-2211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50154E-AC2D-7548-83AC-01FE8DDD89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9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329770-9D55-252D-C04D-EEE89D077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1" r="7940"/>
          <a:stretch/>
        </p:blipFill>
        <p:spPr>
          <a:xfrm>
            <a:off x="455144" y="1888672"/>
            <a:ext cx="5632969" cy="3544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A23FF-31F4-844F-8B8B-3C0C62D8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Feedback – Root Locus and Bode Plot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80A5E-0C33-BB41-9D52-709F25171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E1FA6608-BCF9-CF92-7492-3F1ACF930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1" r="7822"/>
          <a:stretch/>
        </p:blipFill>
        <p:spPr>
          <a:xfrm>
            <a:off x="6290268" y="1888672"/>
            <a:ext cx="5737609" cy="35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0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25B0F0B-A2BD-9DFE-664F-BA5844769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5" r="6943"/>
          <a:stretch/>
        </p:blipFill>
        <p:spPr>
          <a:xfrm>
            <a:off x="5245240" y="1500703"/>
            <a:ext cx="6561574" cy="4059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0139A3-6DC4-EA4C-BA35-845D20A7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Stabilizing the System using PID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3CD3E-DD19-8F42-98ED-C4F87524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85915"/>
            <a:ext cx="4075444" cy="3734347"/>
          </a:xfrm>
        </p:spPr>
        <p:txBody>
          <a:bodyPr/>
          <a:lstStyle/>
          <a:p>
            <a:r>
              <a:rPr lang="en-US" dirty="0" err="1"/>
              <a:t>Kp</a:t>
            </a:r>
            <a:r>
              <a:rPr lang="en-US" dirty="0"/>
              <a:t> = 1</a:t>
            </a:r>
          </a:p>
          <a:p>
            <a:r>
              <a:rPr lang="en-US" dirty="0"/>
              <a:t>Ki = 0</a:t>
            </a:r>
          </a:p>
          <a:p>
            <a:r>
              <a:rPr lang="en-US" dirty="0" err="1"/>
              <a:t>Kd</a:t>
            </a:r>
            <a:r>
              <a:rPr lang="en-US" dirty="0"/>
              <a:t> = 6</a:t>
            </a:r>
          </a:p>
          <a:p>
            <a:endParaRPr lang="en-US" dirty="0"/>
          </a:p>
          <a:p>
            <a:r>
              <a:rPr lang="en-US" dirty="0"/>
              <a:t>Feedforward Gain = 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7E3C9-74AD-DD44-BE3F-996879300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2EE04-AEE5-D60E-DBA1-63C83570BFD6}"/>
              </a:ext>
            </a:extLst>
          </p:cNvPr>
          <p:cNvSpPr txBox="1"/>
          <p:nvPr/>
        </p:nvSpPr>
        <p:spPr>
          <a:xfrm>
            <a:off x="9622135" y="1998762"/>
            <a:ext cx="24434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RiseTime</a:t>
            </a:r>
            <a:r>
              <a:rPr lang="en-US" sz="1200" dirty="0"/>
              <a:t>: 0.1966</a:t>
            </a:r>
          </a:p>
          <a:p>
            <a:r>
              <a:rPr lang="en-US" sz="1200" dirty="0" err="1"/>
              <a:t>TransientTime</a:t>
            </a:r>
            <a:r>
              <a:rPr lang="en-US" sz="1200" dirty="0"/>
              <a:t>: 13.1348</a:t>
            </a:r>
          </a:p>
          <a:p>
            <a:r>
              <a:rPr lang="en-US" sz="1200" dirty="0" err="1"/>
              <a:t>SettlingTime</a:t>
            </a:r>
            <a:r>
              <a:rPr lang="en-US" sz="1200" dirty="0"/>
              <a:t>: 13.2605</a:t>
            </a:r>
          </a:p>
          <a:p>
            <a:r>
              <a:rPr lang="en-US" sz="1200" dirty="0" err="1"/>
              <a:t>SettlingMin</a:t>
            </a:r>
            <a:r>
              <a:rPr lang="en-US" sz="1200" dirty="0"/>
              <a:t>: 0.4168</a:t>
            </a:r>
          </a:p>
          <a:p>
            <a:r>
              <a:rPr lang="en-US" sz="1200" dirty="0" err="1"/>
              <a:t>SettlingMax</a:t>
            </a:r>
            <a:r>
              <a:rPr lang="en-US" sz="1200" dirty="0"/>
              <a:t>: 0.9283</a:t>
            </a:r>
          </a:p>
          <a:p>
            <a:r>
              <a:rPr lang="en-US" sz="1200" dirty="0"/>
              <a:t>Overshoot: 108.8714</a:t>
            </a:r>
          </a:p>
          <a:p>
            <a:r>
              <a:rPr lang="en-US" sz="1200" dirty="0"/>
              <a:t>Undershoot: 0</a:t>
            </a:r>
          </a:p>
          <a:p>
            <a:r>
              <a:rPr lang="en-US" sz="1200" dirty="0"/>
              <a:t>Peak: 0.9283</a:t>
            </a:r>
          </a:p>
          <a:p>
            <a:r>
              <a:rPr lang="en-US" sz="1200" dirty="0" err="1"/>
              <a:t>PeakTime</a:t>
            </a:r>
            <a:r>
              <a:rPr lang="en-US" sz="1200" dirty="0"/>
              <a:t>: 3.6569</a:t>
            </a:r>
          </a:p>
        </p:txBody>
      </p:sp>
    </p:spTree>
    <p:extLst>
      <p:ext uri="{BB962C8B-B14F-4D97-AF65-F5344CB8AC3E}">
        <p14:creationId xmlns:p14="http://schemas.microsoft.com/office/powerpoint/2010/main" val="2284581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C62EE2D-5465-751E-27A1-1E3A65E30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/>
          <a:stretch/>
        </p:blipFill>
        <p:spPr>
          <a:xfrm>
            <a:off x="4749519" y="1772193"/>
            <a:ext cx="7315200" cy="4059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7F5D6B-80C7-6A4B-AEA5-F20E6B15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Feedback - Nyquist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EAE3339-58F5-C747-9155-3A099A39576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969477"/>
                <a:ext cx="5157787" cy="3579985"/>
              </a:xfrm>
            </p:spPr>
            <p:txBody>
              <a:bodyPr/>
              <a:lstStyle/>
              <a:p>
                <a:r>
                  <a:rPr lang="en-US" dirty="0"/>
                  <a:t>Bandwidth = 1.0336</a:t>
                </a:r>
              </a:p>
              <a:p>
                <a:endParaRPr lang="en-US" dirty="0"/>
              </a:p>
              <a:p>
                <a:r>
                  <a:rPr lang="en-US" dirty="0"/>
                  <a:t>TF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2.4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+0.4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+3.6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+0.6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+2.4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+5.4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+3.6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+1.35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EAE3339-58F5-C747-9155-3A099A395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969477"/>
                <a:ext cx="5157787" cy="3579985"/>
              </a:xfrm>
              <a:blipFill>
                <a:blip r:embed="rId3"/>
                <a:stretch>
                  <a:fillRect l="-2211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50154E-AC2D-7548-83AC-01FE8DDD89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5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23FF-31F4-844F-8B8B-3C0C62D8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Feedback – Root Locus and Bode Plot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80A5E-0C33-BB41-9D52-709F25171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189330A-0F20-20C3-2851-839CDF8E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4" t="3428" r="6798"/>
          <a:stretch/>
        </p:blipFill>
        <p:spPr>
          <a:xfrm>
            <a:off x="6279031" y="2149241"/>
            <a:ext cx="5834233" cy="3464804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231982A-6837-FC4F-82F8-2D16D5881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1" r="7563"/>
          <a:stretch/>
        </p:blipFill>
        <p:spPr>
          <a:xfrm>
            <a:off x="412793" y="1988820"/>
            <a:ext cx="5834233" cy="364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88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6B74-5EAE-324C-91CF-406BF32F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93338-0839-FE4F-A29F-173CEE050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46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4DE5E37-C2DF-1D70-9F90-8A99B10B6756}"/>
              </a:ext>
            </a:extLst>
          </p:cNvPr>
          <p:cNvGrpSpPr/>
          <p:nvPr/>
        </p:nvGrpSpPr>
        <p:grpSpPr>
          <a:xfrm>
            <a:off x="5981700" y="1450662"/>
            <a:ext cx="6126863" cy="3245163"/>
            <a:chOff x="5184396" y="1450662"/>
            <a:chExt cx="5057267" cy="277051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7C48A18-AB1A-A02D-13CC-4822A32A71B5}"/>
                </a:ext>
              </a:extLst>
            </p:cNvPr>
            <p:cNvCxnSpPr/>
            <p:nvPr/>
          </p:nvCxnSpPr>
          <p:spPr>
            <a:xfrm>
              <a:off x="5184396" y="1610686"/>
              <a:ext cx="2743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1FE3EB-2249-CADE-0B27-E164F9483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883" y="1458288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9820DD-D1FC-D7D9-455D-335356219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783" y="1451143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400859F-AC7A-B602-162A-0E7F1F45D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8683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503CF73-B7E5-4318-CC5B-587735B74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1583" y="1450662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0D20028-08D6-1655-C8F5-2D273081E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4483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4ADAA8-5978-D0CE-B51B-BC52DC805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383" y="1463048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79C5204-A472-6EC4-DC3B-520A6BB36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884" y="1467810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5E9FAB-4036-E9DD-0980-92CA9932F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0385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54BB86-7A17-A6DF-E8B3-B93FBA048037}"/>
                </a:ext>
              </a:extLst>
            </p:cNvPr>
            <p:cNvCxnSpPr>
              <a:cxnSpLocks/>
            </p:cNvCxnSpPr>
            <p:nvPr/>
          </p:nvCxnSpPr>
          <p:spPr>
            <a:xfrm>
              <a:off x="6584483" y="1620210"/>
              <a:ext cx="792060" cy="14585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8CC558-1F6E-997C-0BA8-19F31B21F3D5}"/>
                </a:ext>
              </a:extLst>
            </p:cNvPr>
            <p:cNvCxnSpPr>
              <a:cxnSpLocks/>
            </p:cNvCxnSpPr>
            <p:nvPr/>
          </p:nvCxnSpPr>
          <p:spPr>
            <a:xfrm>
              <a:off x="7376543" y="3088283"/>
              <a:ext cx="2203685" cy="9887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501E3E-84F0-8A5F-4E0C-DC29F573BD19}"/>
                </a:ext>
              </a:extLst>
            </p:cNvPr>
            <p:cNvCxnSpPr>
              <a:cxnSpLocks/>
            </p:cNvCxnSpPr>
            <p:nvPr/>
          </p:nvCxnSpPr>
          <p:spPr>
            <a:xfrm>
              <a:off x="6541665" y="1603062"/>
              <a:ext cx="0" cy="146967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A93AAA-718F-41FA-6C85-ABDE05D83BC9}"/>
                </a:ext>
              </a:extLst>
            </p:cNvPr>
            <p:cNvCxnSpPr>
              <a:cxnSpLocks/>
            </p:cNvCxnSpPr>
            <p:nvPr/>
          </p:nvCxnSpPr>
          <p:spPr>
            <a:xfrm>
              <a:off x="7376543" y="3088283"/>
              <a:ext cx="551053" cy="87314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5FD121BB-B761-6CF2-3E98-DB0EB98A4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6380" y="2595563"/>
              <a:ext cx="535455" cy="260684"/>
            </a:xfrm>
            <a:prstGeom prst="curvedConnector3">
              <a:avLst>
                <a:gd name="adj1" fmla="val 98919"/>
              </a:avLst>
            </a:prstGeom>
            <a:ln w="12700">
              <a:solidFill>
                <a:srgbClr val="E51A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B33ACC5F-ED5D-68A8-D4D6-D59225DDB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347" y="3394513"/>
              <a:ext cx="290510" cy="252585"/>
            </a:xfrm>
            <a:prstGeom prst="curvedConnector3">
              <a:avLst>
                <a:gd name="adj1" fmla="val 107377"/>
              </a:avLst>
            </a:prstGeom>
            <a:ln w="12700">
              <a:solidFill>
                <a:srgbClr val="E51A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6690815-015F-AEA7-90F3-DB5F1EEED8BE}"/>
                </a:ext>
              </a:extLst>
            </p:cNvPr>
            <p:cNvSpPr/>
            <p:nvPr/>
          </p:nvSpPr>
          <p:spPr>
            <a:xfrm>
              <a:off x="7268884" y="2952750"/>
              <a:ext cx="270153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6D1127B-3D6B-6480-8ADD-3817EDFF7ED4}"/>
                </a:ext>
              </a:extLst>
            </p:cNvPr>
            <p:cNvSpPr/>
            <p:nvPr/>
          </p:nvSpPr>
          <p:spPr>
            <a:xfrm>
              <a:off x="9445151" y="3935431"/>
              <a:ext cx="270153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7915E7-DD7A-B16D-B274-C7A418367015}"/>
                </a:ext>
              </a:extLst>
            </p:cNvPr>
            <p:cNvSpPr txBox="1"/>
            <p:nvPr/>
          </p:nvSpPr>
          <p:spPr>
            <a:xfrm>
              <a:off x="6619182" y="286916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87EDF9-675A-6AA8-3AC9-33CC7321E560}"/>
                </a:ext>
              </a:extLst>
            </p:cNvPr>
            <p:cNvSpPr txBox="1"/>
            <p:nvPr/>
          </p:nvSpPr>
          <p:spPr>
            <a:xfrm>
              <a:off x="7956591" y="352080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6AEB0-D784-A2B2-CC91-B99788266C72}"/>
                </a:ext>
              </a:extLst>
            </p:cNvPr>
            <p:cNvSpPr txBox="1"/>
            <p:nvPr/>
          </p:nvSpPr>
          <p:spPr>
            <a:xfrm>
              <a:off x="6688388" y="320161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-25000" dirty="0"/>
                <a:t>1</a:t>
              </a:r>
              <a:r>
                <a:rPr lang="en-US" dirty="0"/>
                <a:t>, I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863C96-6ECC-E88C-2ABE-6846A357E5C9}"/>
                </a:ext>
              </a:extLst>
            </p:cNvPr>
            <p:cNvSpPr txBox="1"/>
            <p:nvPr/>
          </p:nvSpPr>
          <p:spPr>
            <a:xfrm>
              <a:off x="9486328" y="359209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-25000" dirty="0"/>
                <a:t>2</a:t>
              </a:r>
              <a:r>
                <a:rPr lang="en-US" dirty="0"/>
                <a:t>, I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29FDA3-AD42-BFF7-1B1C-1C48CA3833DD}"/>
                </a:ext>
              </a:extLst>
            </p:cNvPr>
            <p:cNvSpPr txBox="1"/>
            <p:nvPr/>
          </p:nvSpPr>
          <p:spPr>
            <a:xfrm>
              <a:off x="8454100" y="3152643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8724AD-3FBD-09EA-A724-5805B82A0947}"/>
                </a:ext>
              </a:extLst>
            </p:cNvPr>
            <p:cNvSpPr txBox="1"/>
            <p:nvPr/>
          </p:nvSpPr>
          <p:spPr>
            <a:xfrm>
              <a:off x="6902167" y="2006697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F10123A-4C9D-165D-95F8-DC5C39D871B2}"/>
                </a:ext>
              </a:extLst>
            </p:cNvPr>
            <p:cNvGrpSpPr/>
            <p:nvPr/>
          </p:nvGrpSpPr>
          <p:grpSpPr>
            <a:xfrm rot="5400000">
              <a:off x="6625484" y="1753763"/>
              <a:ext cx="428549" cy="132873"/>
              <a:chOff x="4495800" y="2638425"/>
              <a:chExt cx="649698" cy="157163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0CA9E07-BED0-35E6-AC87-01A6384C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800" y="2725905"/>
                <a:ext cx="1047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401A962-371F-DC36-704B-B4BFE6730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812" y="2638425"/>
                <a:ext cx="59532" cy="874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474C837-B132-5C6D-84E2-05DF900EDC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5344" y="2638425"/>
                <a:ext cx="42817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3F805A2-CCD4-D5C7-3F3A-61B0854E4D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16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7CAE7D7-EA13-C7D5-D956-D952DC715C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5677" y="2638425"/>
                <a:ext cx="71154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9597ED9-50EB-4682-97A5-C1739FFC0E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683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5ECD053-5D16-89E4-49FC-2C79F73FD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347" y="2638425"/>
                <a:ext cx="57164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F2D93CD-CB73-F829-7E4B-BA988664B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1511" y="2714625"/>
                <a:ext cx="57743" cy="76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3DE9E01-F07F-298A-F702-A0057691D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886" y="2725905"/>
                <a:ext cx="1116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7B0130C-A6F3-0A1E-CE4F-CBA890F4A11B}"/>
                </a:ext>
              </a:extLst>
            </p:cNvPr>
            <p:cNvSpPr txBox="1"/>
            <p:nvPr/>
          </p:nvSpPr>
          <p:spPr>
            <a:xfrm>
              <a:off x="6868759" y="1581753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1 </a:t>
              </a:r>
              <a:r>
                <a:rPr lang="en-US" dirty="0"/>
                <a:t>(N/rad)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8598555-9704-ACAC-B309-2D859CD41EFC}"/>
                </a:ext>
              </a:extLst>
            </p:cNvPr>
            <p:cNvGrpSpPr/>
            <p:nvPr/>
          </p:nvGrpSpPr>
          <p:grpSpPr>
            <a:xfrm rot="2857606">
              <a:off x="7371004" y="2815604"/>
              <a:ext cx="511768" cy="176825"/>
              <a:chOff x="4495800" y="2638425"/>
              <a:chExt cx="649698" cy="157163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71247C7-071D-0F7B-C4FD-76854FDB9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800" y="2725905"/>
                <a:ext cx="1047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52FFA0A-CEAA-DC10-4695-E990FDCB7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812" y="2638425"/>
                <a:ext cx="59532" cy="874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41F0DCA-064C-6C01-E8FB-B2B71DC053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5344" y="2638425"/>
                <a:ext cx="42817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F57C471-2C6A-D6FC-2E49-A738325D3D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16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8605AB0-F5BB-6499-148A-DA44E8028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5677" y="2638425"/>
                <a:ext cx="71154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C657191-C741-18E7-4EE4-EFC512F5A5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683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1C15EB8-5A75-31A5-C85A-DFE2761FE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347" y="2638425"/>
                <a:ext cx="57164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3E068B7-3A4F-FEA3-E17F-2BC7A39091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1511" y="2714625"/>
                <a:ext cx="57743" cy="76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68C63B0-85A9-9239-6F72-9980C848B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886" y="2725905"/>
                <a:ext cx="1116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67F0BE-F170-B587-6851-9ECCD1A90BF0}"/>
                </a:ext>
              </a:extLst>
            </p:cNvPr>
            <p:cNvSpPr txBox="1"/>
            <p:nvPr/>
          </p:nvSpPr>
          <p:spPr>
            <a:xfrm>
              <a:off x="7473814" y="2386498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2 </a:t>
              </a:r>
              <a:r>
                <a:rPr lang="en-US" dirty="0"/>
                <a:t>(N/rad)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016796D-C15F-F781-A52D-50EE20577F95}"/>
                </a:ext>
              </a:extLst>
            </p:cNvPr>
            <p:cNvCxnSpPr>
              <a:cxnSpLocks/>
            </p:cNvCxnSpPr>
            <p:nvPr/>
          </p:nvCxnSpPr>
          <p:spPr>
            <a:xfrm>
              <a:off x="7163009" y="2670592"/>
              <a:ext cx="310805" cy="68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F1DEAC-112C-F1AF-2041-C9CB5D61B589}"/>
                </a:ext>
              </a:extLst>
            </p:cNvPr>
            <p:cNvCxnSpPr>
              <a:cxnSpLocks/>
            </p:cNvCxnSpPr>
            <p:nvPr/>
          </p:nvCxnSpPr>
          <p:spPr>
            <a:xfrm>
              <a:off x="7786691" y="3078760"/>
              <a:ext cx="101077" cy="239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41C98CDE-CAC7-B1A8-03EC-83BF359D6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91829" cy="37343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Double Pendulum</a:t>
            </a:r>
          </a:p>
          <a:p>
            <a:pPr lvl="1"/>
            <a:r>
              <a:rPr lang="en-US" dirty="0"/>
              <a:t>Joint 1 is actuated with input </a:t>
            </a:r>
            <a:r>
              <a:rPr lang="el-GR" dirty="0"/>
              <a:t>τ</a:t>
            </a:r>
            <a:r>
              <a:rPr lang="el-GR" baseline="-25000" dirty="0"/>
              <a:t>1</a:t>
            </a:r>
            <a:endParaRPr lang="en-US" baseline="-25000" dirty="0"/>
          </a:p>
          <a:p>
            <a:pPr lvl="1"/>
            <a:r>
              <a:rPr lang="en-US" dirty="0"/>
              <a:t>Joint 1 angle (</a:t>
            </a:r>
            <a:r>
              <a:rPr lang="el-GR" dirty="0"/>
              <a:t>θ</a:t>
            </a:r>
            <a:r>
              <a:rPr lang="en-US" baseline="-25000" dirty="0"/>
              <a:t>1</a:t>
            </a:r>
            <a:r>
              <a:rPr lang="en-US" dirty="0"/>
              <a:t>) is output</a:t>
            </a:r>
          </a:p>
          <a:p>
            <a:pPr lvl="1"/>
            <a:r>
              <a:rPr lang="en-US" dirty="0"/>
              <a:t>Links 1 and 2 are connected by a stiff spring (k</a:t>
            </a:r>
            <a:r>
              <a:rPr lang="en-US" baseline="-25000" dirty="0"/>
              <a:t>2</a:t>
            </a:r>
            <a:r>
              <a:rPr lang="en-US" dirty="0"/>
              <a:t> = 50) to help straighten leg without a control input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Mass and Inertia are lumped at link end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30293BB-6DB6-C5A6-1478-655C39E66B1A}"/>
              </a:ext>
            </a:extLst>
          </p:cNvPr>
          <p:cNvCxnSpPr/>
          <p:nvPr/>
        </p:nvCxnSpPr>
        <p:spPr>
          <a:xfrm flipV="1">
            <a:off x="10658475" y="1450662"/>
            <a:ext cx="0" cy="5129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59E6F1-27CA-8DF2-215F-3975D4112C6C}"/>
              </a:ext>
            </a:extLst>
          </p:cNvPr>
          <p:cNvCxnSpPr>
            <a:cxnSpLocks/>
          </p:cNvCxnSpPr>
          <p:nvPr/>
        </p:nvCxnSpPr>
        <p:spPr>
          <a:xfrm>
            <a:off x="10577514" y="1901836"/>
            <a:ext cx="5238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887F3FC-1D14-351E-2F11-EE39833CE845}"/>
              </a:ext>
            </a:extLst>
          </p:cNvPr>
          <p:cNvSpPr txBox="1"/>
          <p:nvPr/>
        </p:nvSpPr>
        <p:spPr>
          <a:xfrm>
            <a:off x="11072202" y="185215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30000" dirty="0"/>
              <a:t>+</a:t>
            </a:r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C3EFEEA-B812-C264-FFFE-79C9F7494993}"/>
              </a:ext>
            </a:extLst>
          </p:cNvPr>
          <p:cNvSpPr txBox="1"/>
          <p:nvPr/>
        </p:nvSpPr>
        <p:spPr>
          <a:xfrm>
            <a:off x="10278243" y="110357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30000" dirty="0"/>
              <a:t>+</a:t>
            </a:r>
            <a:endParaRPr lang="en-US" dirty="0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2AFBEF6-26E4-FD02-5BEA-5A47DF44EA2B}"/>
              </a:ext>
            </a:extLst>
          </p:cNvPr>
          <p:cNvCxnSpPr>
            <a:cxnSpLocks/>
          </p:cNvCxnSpPr>
          <p:nvPr/>
        </p:nvCxnSpPr>
        <p:spPr>
          <a:xfrm>
            <a:off x="6977485" y="1655397"/>
            <a:ext cx="0" cy="5325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D3864B5-6E48-D627-9ABC-5C69B8F0873C}"/>
              </a:ext>
            </a:extLst>
          </p:cNvPr>
          <p:cNvSpPr txBox="1"/>
          <p:nvPr/>
        </p:nvSpPr>
        <p:spPr>
          <a:xfrm>
            <a:off x="6922676" y="17171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5904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4DE5E37-C2DF-1D70-9F90-8A99B10B6756}"/>
              </a:ext>
            </a:extLst>
          </p:cNvPr>
          <p:cNvGrpSpPr/>
          <p:nvPr/>
        </p:nvGrpSpPr>
        <p:grpSpPr>
          <a:xfrm>
            <a:off x="5981700" y="1450662"/>
            <a:ext cx="6126863" cy="3245163"/>
            <a:chOff x="5184396" y="1450662"/>
            <a:chExt cx="5057267" cy="277051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7C48A18-AB1A-A02D-13CC-4822A32A71B5}"/>
                </a:ext>
              </a:extLst>
            </p:cNvPr>
            <p:cNvCxnSpPr/>
            <p:nvPr/>
          </p:nvCxnSpPr>
          <p:spPr>
            <a:xfrm>
              <a:off x="5184396" y="1610686"/>
              <a:ext cx="2743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1FE3EB-2249-CADE-0B27-E164F9483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883" y="1458288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9820DD-D1FC-D7D9-455D-335356219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783" y="1451143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400859F-AC7A-B602-162A-0E7F1F45D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8683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503CF73-B7E5-4318-CC5B-587735B74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1583" y="1450662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0D20028-08D6-1655-C8F5-2D273081E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4483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4ADAA8-5978-D0CE-B51B-BC52DC805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383" y="1463048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79C5204-A472-6EC4-DC3B-520A6BB36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884" y="1467810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5E9FAB-4036-E9DD-0980-92CA9932F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0385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54BB86-7A17-A6DF-E8B3-B93FBA048037}"/>
                </a:ext>
              </a:extLst>
            </p:cNvPr>
            <p:cNvCxnSpPr>
              <a:cxnSpLocks/>
            </p:cNvCxnSpPr>
            <p:nvPr/>
          </p:nvCxnSpPr>
          <p:spPr>
            <a:xfrm>
              <a:off x="6584483" y="1620210"/>
              <a:ext cx="792060" cy="14585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8CC558-1F6E-997C-0BA8-19F31B21F3D5}"/>
                </a:ext>
              </a:extLst>
            </p:cNvPr>
            <p:cNvCxnSpPr>
              <a:cxnSpLocks/>
            </p:cNvCxnSpPr>
            <p:nvPr/>
          </p:nvCxnSpPr>
          <p:spPr>
            <a:xfrm>
              <a:off x="7376543" y="3088283"/>
              <a:ext cx="2203685" cy="9887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501E3E-84F0-8A5F-4E0C-DC29F573BD19}"/>
                </a:ext>
              </a:extLst>
            </p:cNvPr>
            <p:cNvCxnSpPr>
              <a:cxnSpLocks/>
            </p:cNvCxnSpPr>
            <p:nvPr/>
          </p:nvCxnSpPr>
          <p:spPr>
            <a:xfrm>
              <a:off x="6541665" y="1603062"/>
              <a:ext cx="0" cy="146967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A93AAA-718F-41FA-6C85-ABDE05D83BC9}"/>
                </a:ext>
              </a:extLst>
            </p:cNvPr>
            <p:cNvCxnSpPr>
              <a:cxnSpLocks/>
            </p:cNvCxnSpPr>
            <p:nvPr/>
          </p:nvCxnSpPr>
          <p:spPr>
            <a:xfrm>
              <a:off x="7376543" y="3088283"/>
              <a:ext cx="551053" cy="87314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5FD121BB-B761-6CF2-3E98-DB0EB98A4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6380" y="2595563"/>
              <a:ext cx="535455" cy="260684"/>
            </a:xfrm>
            <a:prstGeom prst="curvedConnector3">
              <a:avLst>
                <a:gd name="adj1" fmla="val 98919"/>
              </a:avLst>
            </a:prstGeom>
            <a:ln w="12700">
              <a:solidFill>
                <a:srgbClr val="E51A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B33ACC5F-ED5D-68A8-D4D6-D59225DDB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347" y="3394513"/>
              <a:ext cx="290510" cy="252585"/>
            </a:xfrm>
            <a:prstGeom prst="curvedConnector3">
              <a:avLst>
                <a:gd name="adj1" fmla="val 107377"/>
              </a:avLst>
            </a:prstGeom>
            <a:ln w="12700">
              <a:solidFill>
                <a:srgbClr val="E51A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6690815-015F-AEA7-90F3-DB5F1EEED8BE}"/>
                </a:ext>
              </a:extLst>
            </p:cNvPr>
            <p:cNvSpPr/>
            <p:nvPr/>
          </p:nvSpPr>
          <p:spPr>
            <a:xfrm>
              <a:off x="7268884" y="2952750"/>
              <a:ext cx="270153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6D1127B-3D6B-6480-8ADD-3817EDFF7ED4}"/>
                </a:ext>
              </a:extLst>
            </p:cNvPr>
            <p:cNvSpPr/>
            <p:nvPr/>
          </p:nvSpPr>
          <p:spPr>
            <a:xfrm>
              <a:off x="9445151" y="3935431"/>
              <a:ext cx="270153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7915E7-DD7A-B16D-B274-C7A418367015}"/>
                </a:ext>
              </a:extLst>
            </p:cNvPr>
            <p:cNvSpPr txBox="1"/>
            <p:nvPr/>
          </p:nvSpPr>
          <p:spPr>
            <a:xfrm>
              <a:off x="6619182" y="286916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87EDF9-675A-6AA8-3AC9-33CC7321E560}"/>
                </a:ext>
              </a:extLst>
            </p:cNvPr>
            <p:cNvSpPr txBox="1"/>
            <p:nvPr/>
          </p:nvSpPr>
          <p:spPr>
            <a:xfrm>
              <a:off x="7956591" y="352080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6AEB0-D784-A2B2-CC91-B99788266C72}"/>
                </a:ext>
              </a:extLst>
            </p:cNvPr>
            <p:cNvSpPr txBox="1"/>
            <p:nvPr/>
          </p:nvSpPr>
          <p:spPr>
            <a:xfrm>
              <a:off x="6688388" y="320161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-25000" dirty="0"/>
                <a:t>1</a:t>
              </a:r>
              <a:r>
                <a:rPr lang="en-US" dirty="0"/>
                <a:t>, I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863C96-6ECC-E88C-2ABE-6846A357E5C9}"/>
                </a:ext>
              </a:extLst>
            </p:cNvPr>
            <p:cNvSpPr txBox="1"/>
            <p:nvPr/>
          </p:nvSpPr>
          <p:spPr>
            <a:xfrm>
              <a:off x="9486328" y="359209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-25000" dirty="0"/>
                <a:t>2</a:t>
              </a:r>
              <a:r>
                <a:rPr lang="en-US" dirty="0"/>
                <a:t>, I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29FDA3-AD42-BFF7-1B1C-1C48CA3833DD}"/>
                </a:ext>
              </a:extLst>
            </p:cNvPr>
            <p:cNvSpPr txBox="1"/>
            <p:nvPr/>
          </p:nvSpPr>
          <p:spPr>
            <a:xfrm>
              <a:off x="8454100" y="3152643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8724AD-3FBD-09EA-A724-5805B82A0947}"/>
                </a:ext>
              </a:extLst>
            </p:cNvPr>
            <p:cNvSpPr txBox="1"/>
            <p:nvPr/>
          </p:nvSpPr>
          <p:spPr>
            <a:xfrm>
              <a:off x="6902167" y="2006697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F10123A-4C9D-165D-95F8-DC5C39D871B2}"/>
                </a:ext>
              </a:extLst>
            </p:cNvPr>
            <p:cNvGrpSpPr/>
            <p:nvPr/>
          </p:nvGrpSpPr>
          <p:grpSpPr>
            <a:xfrm rot="5400000">
              <a:off x="6625484" y="1753763"/>
              <a:ext cx="428549" cy="132873"/>
              <a:chOff x="4495800" y="2638425"/>
              <a:chExt cx="649698" cy="157163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0CA9E07-BED0-35E6-AC87-01A6384C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800" y="2725905"/>
                <a:ext cx="1047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401A962-371F-DC36-704B-B4BFE6730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812" y="2638425"/>
                <a:ext cx="59532" cy="874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474C837-B132-5C6D-84E2-05DF900EDC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5344" y="2638425"/>
                <a:ext cx="42817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3F805A2-CCD4-D5C7-3F3A-61B0854E4D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16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7CAE7D7-EA13-C7D5-D956-D952DC715C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5677" y="2638425"/>
                <a:ext cx="71154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9597ED9-50EB-4682-97A5-C1739FFC0E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683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5ECD053-5D16-89E4-49FC-2C79F73FD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347" y="2638425"/>
                <a:ext cx="57164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F2D93CD-CB73-F829-7E4B-BA988664B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1511" y="2714625"/>
                <a:ext cx="57743" cy="76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3DE9E01-F07F-298A-F702-A0057691D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886" y="2725905"/>
                <a:ext cx="1116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7B0130C-A6F3-0A1E-CE4F-CBA890F4A11B}"/>
                </a:ext>
              </a:extLst>
            </p:cNvPr>
            <p:cNvSpPr txBox="1"/>
            <p:nvPr/>
          </p:nvSpPr>
          <p:spPr>
            <a:xfrm>
              <a:off x="6868759" y="1581753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1 </a:t>
              </a:r>
              <a:r>
                <a:rPr lang="en-US" dirty="0"/>
                <a:t>(N/rad)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8598555-9704-ACAC-B309-2D859CD41EFC}"/>
                </a:ext>
              </a:extLst>
            </p:cNvPr>
            <p:cNvGrpSpPr/>
            <p:nvPr/>
          </p:nvGrpSpPr>
          <p:grpSpPr>
            <a:xfrm rot="2857606">
              <a:off x="7371004" y="2815604"/>
              <a:ext cx="511768" cy="176825"/>
              <a:chOff x="4495800" y="2638425"/>
              <a:chExt cx="649698" cy="157163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71247C7-071D-0F7B-C4FD-76854FDB9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800" y="2725905"/>
                <a:ext cx="1047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52FFA0A-CEAA-DC10-4695-E990FDCB7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812" y="2638425"/>
                <a:ext cx="59532" cy="874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41F0DCA-064C-6C01-E8FB-B2B71DC053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5344" y="2638425"/>
                <a:ext cx="42817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F57C471-2C6A-D6FC-2E49-A738325D3D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16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8605AB0-F5BB-6499-148A-DA44E8028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5677" y="2638425"/>
                <a:ext cx="71154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C657191-C741-18E7-4EE4-EFC512F5A5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683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1C15EB8-5A75-31A5-C85A-DFE2761FE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347" y="2638425"/>
                <a:ext cx="57164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3E068B7-3A4F-FEA3-E17F-2BC7A39091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1511" y="2714625"/>
                <a:ext cx="57743" cy="76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68C63B0-85A9-9239-6F72-9980C848B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886" y="2725905"/>
                <a:ext cx="1116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67F0BE-F170-B587-6851-9ECCD1A90BF0}"/>
                </a:ext>
              </a:extLst>
            </p:cNvPr>
            <p:cNvSpPr txBox="1"/>
            <p:nvPr/>
          </p:nvSpPr>
          <p:spPr>
            <a:xfrm>
              <a:off x="7473814" y="2386498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2 </a:t>
              </a:r>
              <a:r>
                <a:rPr lang="en-US" dirty="0"/>
                <a:t>(N/rad)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016796D-C15F-F781-A52D-50EE20577F95}"/>
                </a:ext>
              </a:extLst>
            </p:cNvPr>
            <p:cNvCxnSpPr>
              <a:cxnSpLocks/>
            </p:cNvCxnSpPr>
            <p:nvPr/>
          </p:nvCxnSpPr>
          <p:spPr>
            <a:xfrm>
              <a:off x="7163009" y="2670592"/>
              <a:ext cx="310805" cy="68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F1DEAC-112C-F1AF-2041-C9CB5D61B589}"/>
                </a:ext>
              </a:extLst>
            </p:cNvPr>
            <p:cNvCxnSpPr>
              <a:cxnSpLocks/>
            </p:cNvCxnSpPr>
            <p:nvPr/>
          </p:nvCxnSpPr>
          <p:spPr>
            <a:xfrm>
              <a:off x="7786691" y="3078760"/>
              <a:ext cx="101077" cy="239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41C98CDE-CAC7-B1A8-03EC-83BF359D6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91829" cy="3734347"/>
          </a:xfrm>
        </p:spPr>
        <p:txBody>
          <a:bodyPr/>
          <a:lstStyle/>
          <a:p>
            <a:r>
              <a:rPr lang="en-US" dirty="0"/>
              <a:t>Used a </a:t>
            </a:r>
            <a:r>
              <a:rPr lang="en-US" dirty="0" err="1"/>
              <a:t>Lagrangian</a:t>
            </a:r>
            <a:r>
              <a:rPr lang="en-US" dirty="0"/>
              <a:t> based approach:</a:t>
            </a:r>
          </a:p>
          <a:p>
            <a:pPr lvl="1"/>
            <a:r>
              <a:rPr lang="en-US" dirty="0"/>
              <a:t>Kinetic 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Potential Energy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DF1DF7-6219-51A8-4442-7D6DF4E56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022" y="2760366"/>
            <a:ext cx="3592475" cy="85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B91F97-F6B9-A904-13DE-8568CA39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899" y="3842590"/>
            <a:ext cx="5454779" cy="91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9F6967C-48E2-0F65-5003-299A12CAA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190" y="4889137"/>
            <a:ext cx="2747595" cy="39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C8BC299-4CE7-D196-A3DA-BA05D3E6F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47" y="4883529"/>
            <a:ext cx="3909958" cy="3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61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3FA0768B-987F-160B-0599-E6E3115458C1}"/>
              </a:ext>
            </a:extLst>
          </p:cNvPr>
          <p:cNvSpPr txBox="1"/>
          <p:nvPr/>
        </p:nvSpPr>
        <p:spPr>
          <a:xfrm>
            <a:off x="1970550" y="4863354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Mapping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Modeling – </a:t>
            </a:r>
            <a:br>
              <a:rPr lang="en-US" dirty="0"/>
            </a:br>
            <a:r>
              <a:rPr lang="en-US" dirty="0"/>
              <a:t>Manipulator Form Dynamics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41C98CDE-CAC7-B1A8-03EC-83BF359D6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21830" cy="3734347"/>
          </a:xfrm>
        </p:spPr>
        <p:txBody>
          <a:bodyPr/>
          <a:lstStyle/>
          <a:p>
            <a:r>
              <a:rPr lang="en-US" dirty="0"/>
              <a:t>Standard way to reformulate </a:t>
            </a:r>
            <a:r>
              <a:rPr lang="en-US" dirty="0" err="1"/>
              <a:t>Lagrangian</a:t>
            </a:r>
            <a:r>
              <a:rPr lang="en-US" dirty="0"/>
              <a:t> into equations of motion: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260434-EE01-1734-D03B-8B759097E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469" y="2939252"/>
            <a:ext cx="7349061" cy="72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F1CBB4A-B014-841F-1F5E-ED1BEE1CA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51" y="2558285"/>
            <a:ext cx="1619698" cy="24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09614F19-A8B1-DF2F-3EB4-41352443329B}"/>
              </a:ext>
            </a:extLst>
          </p:cNvPr>
          <p:cNvSpPr/>
          <p:nvPr/>
        </p:nvSpPr>
        <p:spPr>
          <a:xfrm>
            <a:off x="5927304" y="3536975"/>
            <a:ext cx="354169" cy="680407"/>
          </a:xfrm>
          <a:prstGeom prst="downArrow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385E73A-F1FF-77F0-8A50-5F98CD3D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333" y="4568937"/>
            <a:ext cx="5266701" cy="4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C9CE8BA-36B7-E906-6704-39C0386F6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51" y="5263289"/>
            <a:ext cx="3983897" cy="4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4427D68-5D62-4E5E-ECE6-1366032C472F}"/>
              </a:ext>
            </a:extLst>
          </p:cNvPr>
          <p:cNvCxnSpPr>
            <a:cxnSpLocks/>
          </p:cNvCxnSpPr>
          <p:nvPr/>
        </p:nvCxnSpPr>
        <p:spPr>
          <a:xfrm>
            <a:off x="3227401" y="4205737"/>
            <a:ext cx="1753299" cy="290552"/>
          </a:xfrm>
          <a:prstGeom prst="bentConnector3">
            <a:avLst>
              <a:gd name="adj1" fmla="val 100239"/>
            </a:avLst>
          </a:prstGeom>
          <a:ln w="28575">
            <a:solidFill>
              <a:srgbClr val="E51A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C2C158-68FB-7BB7-8C0D-1D5253CE0A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9288" y="4223088"/>
            <a:ext cx="1382676" cy="281090"/>
          </a:xfrm>
          <a:prstGeom prst="bentConnector3">
            <a:avLst>
              <a:gd name="adj1" fmla="val 100965"/>
            </a:avLst>
          </a:prstGeom>
          <a:ln w="28575">
            <a:solidFill>
              <a:srgbClr val="E51A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95270C8-EB29-C326-7D8B-3E28342C133C}"/>
              </a:ext>
            </a:extLst>
          </p:cNvPr>
          <p:cNvCxnSpPr>
            <a:cxnSpLocks/>
          </p:cNvCxnSpPr>
          <p:nvPr/>
        </p:nvCxnSpPr>
        <p:spPr>
          <a:xfrm rot="10800000">
            <a:off x="8246378" y="4983263"/>
            <a:ext cx="2115626" cy="280027"/>
          </a:xfrm>
          <a:prstGeom prst="bentConnector3">
            <a:avLst>
              <a:gd name="adj1" fmla="val 99962"/>
            </a:avLst>
          </a:prstGeom>
          <a:ln w="28575">
            <a:solidFill>
              <a:srgbClr val="E51A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52659E6-2C29-078E-8776-90D34ECB5F61}"/>
              </a:ext>
            </a:extLst>
          </p:cNvPr>
          <p:cNvSpPr txBox="1"/>
          <p:nvPr/>
        </p:nvSpPr>
        <p:spPr>
          <a:xfrm>
            <a:off x="3227401" y="3862072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Inertia Matrix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CF7B68-E3BD-3EBA-F660-B86EBC2FA83A}"/>
              </a:ext>
            </a:extLst>
          </p:cNvPr>
          <p:cNvSpPr txBox="1"/>
          <p:nvPr/>
        </p:nvSpPr>
        <p:spPr>
          <a:xfrm>
            <a:off x="6316978" y="3898409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Coriolis Matrix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C45A0F-968C-C44F-95C5-828B60195C61}"/>
              </a:ext>
            </a:extLst>
          </p:cNvPr>
          <p:cNvSpPr txBox="1"/>
          <p:nvPr/>
        </p:nvSpPr>
        <p:spPr>
          <a:xfrm>
            <a:off x="8786034" y="4938611"/>
            <a:ext cx="16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Gravity Vector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1F566F4-AE3A-EEAB-A7AD-2F24A684EE87}"/>
              </a:ext>
            </a:extLst>
          </p:cNvPr>
          <p:cNvCxnSpPr>
            <a:cxnSpLocks/>
          </p:cNvCxnSpPr>
          <p:nvPr/>
        </p:nvCxnSpPr>
        <p:spPr>
          <a:xfrm flipV="1">
            <a:off x="2023490" y="4983263"/>
            <a:ext cx="1650888" cy="228903"/>
          </a:xfrm>
          <a:prstGeom prst="bentConnector3">
            <a:avLst>
              <a:gd name="adj1" fmla="val 99799"/>
            </a:avLst>
          </a:prstGeom>
          <a:ln w="28575">
            <a:solidFill>
              <a:srgbClr val="E51A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0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4DE5E37-C2DF-1D70-9F90-8A99B10B6756}"/>
              </a:ext>
            </a:extLst>
          </p:cNvPr>
          <p:cNvGrpSpPr/>
          <p:nvPr/>
        </p:nvGrpSpPr>
        <p:grpSpPr>
          <a:xfrm>
            <a:off x="5981700" y="1450662"/>
            <a:ext cx="6126863" cy="3245163"/>
            <a:chOff x="5184396" y="1450662"/>
            <a:chExt cx="5057267" cy="277051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7C48A18-AB1A-A02D-13CC-4822A32A71B5}"/>
                </a:ext>
              </a:extLst>
            </p:cNvPr>
            <p:cNvCxnSpPr/>
            <p:nvPr/>
          </p:nvCxnSpPr>
          <p:spPr>
            <a:xfrm>
              <a:off x="5184396" y="1610686"/>
              <a:ext cx="2743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1FE3EB-2249-CADE-0B27-E164F9483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883" y="1458288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9820DD-D1FC-D7D9-455D-335356219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783" y="1451143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400859F-AC7A-B602-162A-0E7F1F45D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8683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503CF73-B7E5-4318-CC5B-587735B74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1583" y="1450662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0D20028-08D6-1655-C8F5-2D273081E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4483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4ADAA8-5978-D0CE-B51B-BC52DC805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383" y="1463048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79C5204-A472-6EC4-DC3B-520A6BB36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884" y="1467810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5E9FAB-4036-E9DD-0980-92CA9932F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0385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54BB86-7A17-A6DF-E8B3-B93FBA048037}"/>
                </a:ext>
              </a:extLst>
            </p:cNvPr>
            <p:cNvCxnSpPr>
              <a:cxnSpLocks/>
            </p:cNvCxnSpPr>
            <p:nvPr/>
          </p:nvCxnSpPr>
          <p:spPr>
            <a:xfrm>
              <a:off x="6584483" y="1620210"/>
              <a:ext cx="792060" cy="14585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8CC558-1F6E-997C-0BA8-19F31B21F3D5}"/>
                </a:ext>
              </a:extLst>
            </p:cNvPr>
            <p:cNvCxnSpPr>
              <a:cxnSpLocks/>
            </p:cNvCxnSpPr>
            <p:nvPr/>
          </p:nvCxnSpPr>
          <p:spPr>
            <a:xfrm>
              <a:off x="7376543" y="3088283"/>
              <a:ext cx="2203685" cy="9887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501E3E-84F0-8A5F-4E0C-DC29F573BD19}"/>
                </a:ext>
              </a:extLst>
            </p:cNvPr>
            <p:cNvCxnSpPr>
              <a:cxnSpLocks/>
            </p:cNvCxnSpPr>
            <p:nvPr/>
          </p:nvCxnSpPr>
          <p:spPr>
            <a:xfrm>
              <a:off x="6541665" y="1603062"/>
              <a:ext cx="0" cy="146967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A93AAA-718F-41FA-6C85-ABDE05D83BC9}"/>
                </a:ext>
              </a:extLst>
            </p:cNvPr>
            <p:cNvCxnSpPr>
              <a:cxnSpLocks/>
            </p:cNvCxnSpPr>
            <p:nvPr/>
          </p:nvCxnSpPr>
          <p:spPr>
            <a:xfrm>
              <a:off x="7376543" y="3088283"/>
              <a:ext cx="551053" cy="87314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5FD121BB-B761-6CF2-3E98-DB0EB98A4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6380" y="2595563"/>
              <a:ext cx="535455" cy="260684"/>
            </a:xfrm>
            <a:prstGeom prst="curvedConnector3">
              <a:avLst>
                <a:gd name="adj1" fmla="val 98919"/>
              </a:avLst>
            </a:prstGeom>
            <a:ln w="12700">
              <a:solidFill>
                <a:srgbClr val="E51A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B33ACC5F-ED5D-68A8-D4D6-D59225DDB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347" y="3394513"/>
              <a:ext cx="290510" cy="252585"/>
            </a:xfrm>
            <a:prstGeom prst="curvedConnector3">
              <a:avLst>
                <a:gd name="adj1" fmla="val 107377"/>
              </a:avLst>
            </a:prstGeom>
            <a:ln w="12700">
              <a:solidFill>
                <a:srgbClr val="E51A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6690815-015F-AEA7-90F3-DB5F1EEED8BE}"/>
                </a:ext>
              </a:extLst>
            </p:cNvPr>
            <p:cNvSpPr/>
            <p:nvPr/>
          </p:nvSpPr>
          <p:spPr>
            <a:xfrm>
              <a:off x="7268884" y="2952750"/>
              <a:ext cx="270153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6D1127B-3D6B-6480-8ADD-3817EDFF7ED4}"/>
                </a:ext>
              </a:extLst>
            </p:cNvPr>
            <p:cNvSpPr/>
            <p:nvPr/>
          </p:nvSpPr>
          <p:spPr>
            <a:xfrm>
              <a:off x="9445151" y="3935431"/>
              <a:ext cx="270153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7915E7-DD7A-B16D-B274-C7A418367015}"/>
                </a:ext>
              </a:extLst>
            </p:cNvPr>
            <p:cNvSpPr txBox="1"/>
            <p:nvPr/>
          </p:nvSpPr>
          <p:spPr>
            <a:xfrm>
              <a:off x="6619182" y="286916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87EDF9-675A-6AA8-3AC9-33CC7321E560}"/>
                </a:ext>
              </a:extLst>
            </p:cNvPr>
            <p:cNvSpPr txBox="1"/>
            <p:nvPr/>
          </p:nvSpPr>
          <p:spPr>
            <a:xfrm>
              <a:off x="7956591" y="352080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6AEB0-D784-A2B2-CC91-B99788266C72}"/>
                </a:ext>
              </a:extLst>
            </p:cNvPr>
            <p:cNvSpPr txBox="1"/>
            <p:nvPr/>
          </p:nvSpPr>
          <p:spPr>
            <a:xfrm>
              <a:off x="6688388" y="320161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-25000" dirty="0"/>
                <a:t>1</a:t>
              </a:r>
              <a:r>
                <a:rPr lang="en-US" dirty="0"/>
                <a:t>, I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863C96-6ECC-E88C-2ABE-6846A357E5C9}"/>
                </a:ext>
              </a:extLst>
            </p:cNvPr>
            <p:cNvSpPr txBox="1"/>
            <p:nvPr/>
          </p:nvSpPr>
          <p:spPr>
            <a:xfrm>
              <a:off x="9486328" y="359209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-25000" dirty="0"/>
                <a:t>2</a:t>
              </a:r>
              <a:r>
                <a:rPr lang="en-US" dirty="0"/>
                <a:t>, I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29FDA3-AD42-BFF7-1B1C-1C48CA3833DD}"/>
                </a:ext>
              </a:extLst>
            </p:cNvPr>
            <p:cNvSpPr txBox="1"/>
            <p:nvPr/>
          </p:nvSpPr>
          <p:spPr>
            <a:xfrm>
              <a:off x="8454100" y="3152643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8724AD-3FBD-09EA-A724-5805B82A0947}"/>
                </a:ext>
              </a:extLst>
            </p:cNvPr>
            <p:cNvSpPr txBox="1"/>
            <p:nvPr/>
          </p:nvSpPr>
          <p:spPr>
            <a:xfrm>
              <a:off x="6902167" y="2006697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F10123A-4C9D-165D-95F8-DC5C39D871B2}"/>
                </a:ext>
              </a:extLst>
            </p:cNvPr>
            <p:cNvGrpSpPr/>
            <p:nvPr/>
          </p:nvGrpSpPr>
          <p:grpSpPr>
            <a:xfrm rot="5400000">
              <a:off x="6625484" y="1753763"/>
              <a:ext cx="428549" cy="132873"/>
              <a:chOff x="4495800" y="2638425"/>
              <a:chExt cx="649698" cy="157163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0CA9E07-BED0-35E6-AC87-01A6384C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800" y="2725905"/>
                <a:ext cx="1047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401A962-371F-DC36-704B-B4BFE6730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812" y="2638425"/>
                <a:ext cx="59532" cy="874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474C837-B132-5C6D-84E2-05DF900EDC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5344" y="2638425"/>
                <a:ext cx="42817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3F805A2-CCD4-D5C7-3F3A-61B0854E4D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16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7CAE7D7-EA13-C7D5-D956-D952DC715C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5677" y="2638425"/>
                <a:ext cx="71154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9597ED9-50EB-4682-97A5-C1739FFC0E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683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5ECD053-5D16-89E4-49FC-2C79F73FD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347" y="2638425"/>
                <a:ext cx="57164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F2D93CD-CB73-F829-7E4B-BA988664B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1511" y="2714625"/>
                <a:ext cx="57743" cy="76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3DE9E01-F07F-298A-F702-A0057691D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886" y="2725905"/>
                <a:ext cx="1116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7B0130C-A6F3-0A1E-CE4F-CBA890F4A11B}"/>
                </a:ext>
              </a:extLst>
            </p:cNvPr>
            <p:cNvSpPr txBox="1"/>
            <p:nvPr/>
          </p:nvSpPr>
          <p:spPr>
            <a:xfrm>
              <a:off x="6868759" y="1581753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1 </a:t>
              </a:r>
              <a:r>
                <a:rPr lang="en-US" dirty="0"/>
                <a:t>(N/rad)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8598555-9704-ACAC-B309-2D859CD41EFC}"/>
                </a:ext>
              </a:extLst>
            </p:cNvPr>
            <p:cNvGrpSpPr/>
            <p:nvPr/>
          </p:nvGrpSpPr>
          <p:grpSpPr>
            <a:xfrm rot="2857606">
              <a:off x="7371004" y="2815604"/>
              <a:ext cx="511768" cy="176825"/>
              <a:chOff x="4495800" y="2638425"/>
              <a:chExt cx="649698" cy="157163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71247C7-071D-0F7B-C4FD-76854FDB9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800" y="2725905"/>
                <a:ext cx="1047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52FFA0A-CEAA-DC10-4695-E990FDCB7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812" y="2638425"/>
                <a:ext cx="59532" cy="874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41F0DCA-064C-6C01-E8FB-B2B71DC053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5344" y="2638425"/>
                <a:ext cx="42817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F57C471-2C6A-D6FC-2E49-A738325D3D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16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8605AB0-F5BB-6499-148A-DA44E8028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5677" y="2638425"/>
                <a:ext cx="71154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C657191-C741-18E7-4EE4-EFC512F5A5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683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1C15EB8-5A75-31A5-C85A-DFE2761FE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347" y="2638425"/>
                <a:ext cx="57164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3E068B7-3A4F-FEA3-E17F-2BC7A39091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1511" y="2714625"/>
                <a:ext cx="57743" cy="76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68C63B0-85A9-9239-6F72-9980C848B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886" y="2725905"/>
                <a:ext cx="1116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67F0BE-F170-B587-6851-9ECCD1A90BF0}"/>
                </a:ext>
              </a:extLst>
            </p:cNvPr>
            <p:cNvSpPr txBox="1"/>
            <p:nvPr/>
          </p:nvSpPr>
          <p:spPr>
            <a:xfrm>
              <a:off x="7473814" y="2386498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2 </a:t>
              </a:r>
              <a:r>
                <a:rPr lang="en-US" dirty="0"/>
                <a:t>(N/rad)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016796D-C15F-F781-A52D-50EE20577F95}"/>
                </a:ext>
              </a:extLst>
            </p:cNvPr>
            <p:cNvCxnSpPr>
              <a:cxnSpLocks/>
            </p:cNvCxnSpPr>
            <p:nvPr/>
          </p:nvCxnSpPr>
          <p:spPr>
            <a:xfrm>
              <a:off x="7163009" y="2670592"/>
              <a:ext cx="310805" cy="68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F1DEAC-112C-F1AF-2041-C9CB5D61B589}"/>
                </a:ext>
              </a:extLst>
            </p:cNvPr>
            <p:cNvCxnSpPr>
              <a:cxnSpLocks/>
            </p:cNvCxnSpPr>
            <p:nvPr/>
          </p:nvCxnSpPr>
          <p:spPr>
            <a:xfrm>
              <a:off x="7786691" y="3078760"/>
              <a:ext cx="101077" cy="239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41C98CDE-CAC7-B1A8-03EC-83BF359D6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91829" cy="3734347"/>
          </a:xfrm>
        </p:spPr>
        <p:txBody>
          <a:bodyPr/>
          <a:lstStyle/>
          <a:p>
            <a:r>
              <a:rPr lang="en-US" dirty="0"/>
              <a:t>Posed system in Manipulator form to get equations of motion:</a:t>
            </a:r>
          </a:p>
          <a:p>
            <a:pPr lvl="1"/>
            <a:r>
              <a:rPr lang="en-US" dirty="0"/>
              <a:t>Inertia Matrix: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Coriolis Matrix: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Gravity Vector: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0D4F6C-36E0-1FF2-4921-CAD91460F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98" y="2969862"/>
            <a:ext cx="2406865" cy="78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B5B7012-7029-F422-0178-1C22C3EAD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91" y="5241563"/>
            <a:ext cx="1947622" cy="78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3C11520-ECBC-F148-32B3-FF7D5212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334" y="4055571"/>
            <a:ext cx="5043857" cy="78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C0B9A1-067B-1522-6294-430D1D1DF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93" y="3229135"/>
            <a:ext cx="1175898" cy="2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74A5C57F-B035-6011-563B-DADBA9FF5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71" y="4313086"/>
            <a:ext cx="1175898" cy="2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0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4DE5E37-C2DF-1D70-9F90-8A99B10B6756}"/>
              </a:ext>
            </a:extLst>
          </p:cNvPr>
          <p:cNvGrpSpPr/>
          <p:nvPr/>
        </p:nvGrpSpPr>
        <p:grpSpPr>
          <a:xfrm>
            <a:off x="5981700" y="1450662"/>
            <a:ext cx="6126863" cy="3245163"/>
            <a:chOff x="5184396" y="1450662"/>
            <a:chExt cx="5057267" cy="277051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7C48A18-AB1A-A02D-13CC-4822A32A71B5}"/>
                </a:ext>
              </a:extLst>
            </p:cNvPr>
            <p:cNvCxnSpPr/>
            <p:nvPr/>
          </p:nvCxnSpPr>
          <p:spPr>
            <a:xfrm>
              <a:off x="5184396" y="1610686"/>
              <a:ext cx="2743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1FE3EB-2249-CADE-0B27-E164F9483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883" y="1458288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9820DD-D1FC-D7D9-455D-335356219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5783" y="1451143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400859F-AC7A-B602-162A-0E7F1F45D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8683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503CF73-B7E5-4318-CC5B-587735B74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1583" y="1450662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0D20028-08D6-1655-C8F5-2D273081E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4483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4ADAA8-5978-D0CE-B51B-BC52DC805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383" y="1463048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79C5204-A472-6EC4-DC3B-520A6BB36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884" y="1467810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5E9FAB-4036-E9DD-0980-92CA9932F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0385" y="1458286"/>
              <a:ext cx="107659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54BB86-7A17-A6DF-E8B3-B93FBA048037}"/>
                </a:ext>
              </a:extLst>
            </p:cNvPr>
            <p:cNvCxnSpPr>
              <a:cxnSpLocks/>
            </p:cNvCxnSpPr>
            <p:nvPr/>
          </p:nvCxnSpPr>
          <p:spPr>
            <a:xfrm>
              <a:off x="6584483" y="1620210"/>
              <a:ext cx="792060" cy="14585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8CC558-1F6E-997C-0BA8-19F31B21F3D5}"/>
                </a:ext>
              </a:extLst>
            </p:cNvPr>
            <p:cNvCxnSpPr>
              <a:cxnSpLocks/>
            </p:cNvCxnSpPr>
            <p:nvPr/>
          </p:nvCxnSpPr>
          <p:spPr>
            <a:xfrm>
              <a:off x="7376543" y="3088283"/>
              <a:ext cx="2203685" cy="9887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501E3E-84F0-8A5F-4E0C-DC29F573BD19}"/>
                </a:ext>
              </a:extLst>
            </p:cNvPr>
            <p:cNvCxnSpPr>
              <a:cxnSpLocks/>
            </p:cNvCxnSpPr>
            <p:nvPr/>
          </p:nvCxnSpPr>
          <p:spPr>
            <a:xfrm>
              <a:off x="6541665" y="1603062"/>
              <a:ext cx="0" cy="146967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A93AAA-718F-41FA-6C85-ABDE05D83BC9}"/>
                </a:ext>
              </a:extLst>
            </p:cNvPr>
            <p:cNvCxnSpPr>
              <a:cxnSpLocks/>
            </p:cNvCxnSpPr>
            <p:nvPr/>
          </p:nvCxnSpPr>
          <p:spPr>
            <a:xfrm>
              <a:off x="7376543" y="3088283"/>
              <a:ext cx="551053" cy="87314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5FD121BB-B761-6CF2-3E98-DB0EB98A4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6380" y="2595563"/>
              <a:ext cx="535455" cy="260684"/>
            </a:xfrm>
            <a:prstGeom prst="curvedConnector3">
              <a:avLst>
                <a:gd name="adj1" fmla="val 98919"/>
              </a:avLst>
            </a:prstGeom>
            <a:ln w="12700">
              <a:solidFill>
                <a:srgbClr val="E51A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B33ACC5F-ED5D-68A8-D4D6-D59225DDB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347" y="3394513"/>
              <a:ext cx="290510" cy="252585"/>
            </a:xfrm>
            <a:prstGeom prst="curvedConnector3">
              <a:avLst>
                <a:gd name="adj1" fmla="val 107377"/>
              </a:avLst>
            </a:prstGeom>
            <a:ln w="12700">
              <a:solidFill>
                <a:srgbClr val="E51A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6690815-015F-AEA7-90F3-DB5F1EEED8BE}"/>
                </a:ext>
              </a:extLst>
            </p:cNvPr>
            <p:cNvSpPr/>
            <p:nvPr/>
          </p:nvSpPr>
          <p:spPr>
            <a:xfrm>
              <a:off x="7268884" y="2952750"/>
              <a:ext cx="270153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6D1127B-3D6B-6480-8ADD-3817EDFF7ED4}"/>
                </a:ext>
              </a:extLst>
            </p:cNvPr>
            <p:cNvSpPr/>
            <p:nvPr/>
          </p:nvSpPr>
          <p:spPr>
            <a:xfrm>
              <a:off x="9445151" y="3935431"/>
              <a:ext cx="270153" cy="285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7915E7-DD7A-B16D-B274-C7A418367015}"/>
                </a:ext>
              </a:extLst>
            </p:cNvPr>
            <p:cNvSpPr txBox="1"/>
            <p:nvPr/>
          </p:nvSpPr>
          <p:spPr>
            <a:xfrm>
              <a:off x="6619182" y="286916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87EDF9-675A-6AA8-3AC9-33CC7321E560}"/>
                </a:ext>
              </a:extLst>
            </p:cNvPr>
            <p:cNvSpPr txBox="1"/>
            <p:nvPr/>
          </p:nvSpPr>
          <p:spPr>
            <a:xfrm>
              <a:off x="7956591" y="352080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6AEB0-D784-A2B2-CC91-B99788266C72}"/>
                </a:ext>
              </a:extLst>
            </p:cNvPr>
            <p:cNvSpPr txBox="1"/>
            <p:nvPr/>
          </p:nvSpPr>
          <p:spPr>
            <a:xfrm>
              <a:off x="6688388" y="320161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-25000" dirty="0"/>
                <a:t>1</a:t>
              </a:r>
              <a:r>
                <a:rPr lang="en-US" dirty="0"/>
                <a:t>, I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863C96-6ECC-E88C-2ABE-6846A357E5C9}"/>
                </a:ext>
              </a:extLst>
            </p:cNvPr>
            <p:cNvSpPr txBox="1"/>
            <p:nvPr/>
          </p:nvSpPr>
          <p:spPr>
            <a:xfrm>
              <a:off x="9486328" y="359209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-25000" dirty="0"/>
                <a:t>2</a:t>
              </a:r>
              <a:r>
                <a:rPr lang="en-US" dirty="0"/>
                <a:t>, I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29FDA3-AD42-BFF7-1B1C-1C48CA3833DD}"/>
                </a:ext>
              </a:extLst>
            </p:cNvPr>
            <p:cNvSpPr txBox="1"/>
            <p:nvPr/>
          </p:nvSpPr>
          <p:spPr>
            <a:xfrm>
              <a:off x="8454100" y="3152643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8724AD-3FBD-09EA-A724-5805B82A0947}"/>
                </a:ext>
              </a:extLst>
            </p:cNvPr>
            <p:cNvSpPr txBox="1"/>
            <p:nvPr/>
          </p:nvSpPr>
          <p:spPr>
            <a:xfrm>
              <a:off x="6902167" y="2006697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F10123A-4C9D-165D-95F8-DC5C39D871B2}"/>
                </a:ext>
              </a:extLst>
            </p:cNvPr>
            <p:cNvGrpSpPr/>
            <p:nvPr/>
          </p:nvGrpSpPr>
          <p:grpSpPr>
            <a:xfrm rot="5400000">
              <a:off x="6625484" y="1753763"/>
              <a:ext cx="428549" cy="132873"/>
              <a:chOff x="4495800" y="2638425"/>
              <a:chExt cx="649698" cy="157163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0CA9E07-BED0-35E6-AC87-01A6384C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800" y="2725905"/>
                <a:ext cx="1047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401A962-371F-DC36-704B-B4BFE6730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812" y="2638425"/>
                <a:ext cx="59532" cy="874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474C837-B132-5C6D-84E2-05DF900EDC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5344" y="2638425"/>
                <a:ext cx="42817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3F805A2-CCD4-D5C7-3F3A-61B0854E4D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16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7CAE7D7-EA13-C7D5-D956-D952DC715C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5677" y="2638425"/>
                <a:ext cx="71154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9597ED9-50EB-4682-97A5-C1739FFC0E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683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5ECD053-5D16-89E4-49FC-2C79F73FD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347" y="2638425"/>
                <a:ext cx="57164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F2D93CD-CB73-F829-7E4B-BA988664B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1511" y="2714625"/>
                <a:ext cx="57743" cy="76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3DE9E01-F07F-298A-F702-A0057691D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886" y="2725905"/>
                <a:ext cx="1116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7B0130C-A6F3-0A1E-CE4F-CBA890F4A11B}"/>
                </a:ext>
              </a:extLst>
            </p:cNvPr>
            <p:cNvSpPr txBox="1"/>
            <p:nvPr/>
          </p:nvSpPr>
          <p:spPr>
            <a:xfrm>
              <a:off x="6868759" y="1581753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1 </a:t>
              </a:r>
              <a:r>
                <a:rPr lang="en-US" dirty="0"/>
                <a:t>(N/rad)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8598555-9704-ACAC-B309-2D859CD41EFC}"/>
                </a:ext>
              </a:extLst>
            </p:cNvPr>
            <p:cNvGrpSpPr/>
            <p:nvPr/>
          </p:nvGrpSpPr>
          <p:grpSpPr>
            <a:xfrm rot="2857606">
              <a:off x="7371004" y="2815604"/>
              <a:ext cx="511768" cy="176825"/>
              <a:chOff x="4495800" y="2638425"/>
              <a:chExt cx="649698" cy="157163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71247C7-071D-0F7B-C4FD-76854FDB9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800" y="2725905"/>
                <a:ext cx="1047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52FFA0A-CEAA-DC10-4695-E990FDCB7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812" y="2638425"/>
                <a:ext cx="59532" cy="874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41F0DCA-064C-6C01-E8FB-B2B71DC053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5344" y="2638425"/>
                <a:ext cx="42817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F57C471-2C6A-D6FC-2E49-A738325D3D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816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8605AB0-F5BB-6499-148A-DA44E80287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5677" y="2638425"/>
                <a:ext cx="71154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C657191-C741-18E7-4EE4-EFC512F5A5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6831" y="2638425"/>
                <a:ext cx="77516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1C15EB8-5A75-31A5-C85A-DFE2761FE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347" y="2638425"/>
                <a:ext cx="57164" cy="157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3E068B7-3A4F-FEA3-E17F-2BC7A39091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1511" y="2714625"/>
                <a:ext cx="57743" cy="76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68C63B0-85A9-9239-6F72-9980C848B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886" y="2725905"/>
                <a:ext cx="1116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67F0BE-F170-B587-6851-9ECCD1A90BF0}"/>
                </a:ext>
              </a:extLst>
            </p:cNvPr>
            <p:cNvSpPr txBox="1"/>
            <p:nvPr/>
          </p:nvSpPr>
          <p:spPr>
            <a:xfrm>
              <a:off x="7473814" y="2386498"/>
              <a:ext cx="1207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2 </a:t>
              </a:r>
              <a:r>
                <a:rPr lang="en-US" dirty="0"/>
                <a:t>(N/rad)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016796D-C15F-F781-A52D-50EE20577F95}"/>
                </a:ext>
              </a:extLst>
            </p:cNvPr>
            <p:cNvCxnSpPr>
              <a:cxnSpLocks/>
            </p:cNvCxnSpPr>
            <p:nvPr/>
          </p:nvCxnSpPr>
          <p:spPr>
            <a:xfrm>
              <a:off x="7163009" y="2670592"/>
              <a:ext cx="310805" cy="68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F1DEAC-112C-F1AF-2041-C9CB5D61B589}"/>
                </a:ext>
              </a:extLst>
            </p:cNvPr>
            <p:cNvCxnSpPr>
              <a:cxnSpLocks/>
            </p:cNvCxnSpPr>
            <p:nvPr/>
          </p:nvCxnSpPr>
          <p:spPr>
            <a:xfrm>
              <a:off x="7786691" y="3078760"/>
              <a:ext cx="101077" cy="2391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41C98CDE-CAC7-B1A8-03EC-83BF359D6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91829" cy="3734347"/>
          </a:xfrm>
        </p:spPr>
        <p:txBody>
          <a:bodyPr/>
          <a:lstStyle/>
          <a:p>
            <a:r>
              <a:rPr lang="en-US" dirty="0"/>
              <a:t>Finally, used MATLAB Symbolic Math Toolbox to linearize the system: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509EE-68E1-8B6A-F7A1-08492B2BFAF5}"/>
              </a:ext>
            </a:extLst>
          </p:cNvPr>
          <p:cNvSpPr txBox="1"/>
          <p:nvPr/>
        </p:nvSpPr>
        <p:spPr>
          <a:xfrm>
            <a:off x="2135253" y="2671139"/>
            <a:ext cx="3093860" cy="34163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200" b="0" i="0" dirty="0" err="1">
                <a:effectLst/>
                <a:latin typeface="Menlo"/>
              </a:rPr>
              <a:t>ddx</a:t>
            </a:r>
            <a:r>
              <a:rPr lang="en-US" sz="1200" b="0" i="0" dirty="0">
                <a:effectLst/>
                <a:latin typeface="Menlo"/>
              </a:rPr>
              <a:t> = [</a:t>
            </a:r>
            <a:r>
              <a:rPr lang="en-US" sz="1200" b="0" i="0" dirty="0" err="1">
                <a:effectLst/>
                <a:latin typeface="Menlo"/>
              </a:rPr>
              <a:t>dq</a:t>
            </a:r>
            <a:r>
              <a:rPr lang="en-US" sz="1200" b="0" i="0" dirty="0">
                <a:effectLst/>
                <a:latin typeface="Menlo"/>
              </a:rPr>
              <a:t>;</a:t>
            </a:r>
            <a:r>
              <a:rPr lang="en-US" sz="1200" b="0" i="0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sz="1200" b="0" i="0" dirty="0">
              <a:effectLst/>
              <a:latin typeface="Menlo"/>
            </a:endParaRPr>
          </a:p>
          <a:p>
            <a:r>
              <a:rPr lang="en-US" sz="1200" b="0" i="0" dirty="0">
                <a:effectLst/>
                <a:latin typeface="Menlo"/>
              </a:rPr>
              <a:t>M\([tau1;0] - C*</a:t>
            </a:r>
            <a:r>
              <a:rPr lang="en-US" sz="1200" b="0" i="0" dirty="0" err="1">
                <a:effectLst/>
                <a:latin typeface="Menlo"/>
              </a:rPr>
              <a:t>dq</a:t>
            </a:r>
            <a:r>
              <a:rPr lang="en-US" sz="1200" b="0" i="0" dirty="0">
                <a:effectLst/>
                <a:latin typeface="Menlo"/>
              </a:rPr>
              <a:t> - G)];</a:t>
            </a:r>
          </a:p>
          <a:p>
            <a:r>
              <a:rPr lang="en-US" sz="1200" b="0" i="0" dirty="0">
                <a:effectLst/>
                <a:latin typeface="Menlo"/>
              </a:rPr>
              <a:t>A2 = </a:t>
            </a:r>
            <a:r>
              <a:rPr lang="en-US" sz="1200" b="0" i="0" dirty="0" err="1">
                <a:effectLst/>
                <a:latin typeface="Menlo"/>
              </a:rPr>
              <a:t>jacobian</a:t>
            </a:r>
            <a:r>
              <a:rPr lang="en-US" sz="1200" b="0" i="0" dirty="0">
                <a:effectLst/>
                <a:latin typeface="Menlo"/>
              </a:rPr>
              <a:t>(</a:t>
            </a:r>
            <a:r>
              <a:rPr lang="en-US" sz="1200" b="0" i="0" dirty="0" err="1">
                <a:effectLst/>
                <a:latin typeface="Menlo"/>
              </a:rPr>
              <a:t>ddx,x</a:t>
            </a:r>
            <a:r>
              <a:rPr lang="en-US" sz="1200" b="0" i="0" dirty="0">
                <a:effectLst/>
                <a:latin typeface="Menlo"/>
              </a:rPr>
              <a:t>);</a:t>
            </a:r>
          </a:p>
          <a:p>
            <a:r>
              <a:rPr lang="en-US" sz="1200" b="0" i="0" dirty="0">
                <a:effectLst/>
                <a:latin typeface="Menlo"/>
              </a:rPr>
              <a:t>B2 = </a:t>
            </a:r>
            <a:r>
              <a:rPr lang="en-US" sz="1200" b="0" i="0" dirty="0" err="1">
                <a:effectLst/>
                <a:latin typeface="Menlo"/>
              </a:rPr>
              <a:t>jacobian</a:t>
            </a:r>
            <a:r>
              <a:rPr lang="en-US" sz="1200" b="0" i="0" dirty="0">
                <a:effectLst/>
                <a:latin typeface="Menlo"/>
              </a:rPr>
              <a:t>(ddx,tau1);</a:t>
            </a:r>
          </a:p>
          <a:p>
            <a:r>
              <a:rPr lang="en-US" sz="1200" b="0" i="0" dirty="0">
                <a:effectLst/>
                <a:latin typeface="Menlo"/>
              </a:rPr>
              <a:t>C2 = </a:t>
            </a:r>
            <a:r>
              <a:rPr lang="en-US" sz="1200" b="0" i="0" dirty="0" err="1">
                <a:effectLst/>
                <a:latin typeface="Menlo"/>
              </a:rPr>
              <a:t>jacobian</a:t>
            </a:r>
            <a:r>
              <a:rPr lang="en-US" sz="1200" b="0" i="0" dirty="0">
                <a:effectLst/>
                <a:latin typeface="Menlo"/>
              </a:rPr>
              <a:t>(</a:t>
            </a:r>
            <a:r>
              <a:rPr lang="en-US" sz="1200" b="0" i="0" dirty="0" err="1">
                <a:effectLst/>
                <a:latin typeface="Menlo"/>
              </a:rPr>
              <a:t>x,x</a:t>
            </a:r>
            <a:r>
              <a:rPr lang="en-US" sz="1200" b="0" i="0" dirty="0">
                <a:effectLst/>
                <a:latin typeface="Menlo"/>
              </a:rPr>
              <a:t>);</a:t>
            </a:r>
          </a:p>
          <a:p>
            <a:r>
              <a:rPr lang="en-US" sz="1200" b="0" i="0" dirty="0">
                <a:effectLst/>
                <a:latin typeface="Menlo"/>
              </a:rPr>
              <a:t>D2 = </a:t>
            </a:r>
            <a:r>
              <a:rPr lang="en-US" sz="1200" b="0" i="0" dirty="0" err="1">
                <a:effectLst/>
                <a:latin typeface="Menlo"/>
              </a:rPr>
              <a:t>jacobian</a:t>
            </a:r>
            <a:r>
              <a:rPr lang="en-US" sz="1200" b="0" i="0" dirty="0">
                <a:effectLst/>
                <a:latin typeface="Menlo"/>
              </a:rPr>
              <a:t>(x,tau1);</a:t>
            </a:r>
          </a:p>
          <a:p>
            <a:r>
              <a:rPr lang="en-US" sz="1200" b="0" i="0" dirty="0" err="1">
                <a:effectLst/>
                <a:latin typeface="Menlo"/>
              </a:rPr>
              <a:t>fprintf</a:t>
            </a:r>
            <a:r>
              <a:rPr lang="en-US" sz="1200" b="0" i="0" dirty="0">
                <a:effectLst/>
                <a:latin typeface="Menlo"/>
              </a:rPr>
              <a:t>(</a:t>
            </a:r>
            <a:r>
              <a:rPr lang="en-US" sz="1200" b="0" i="0" dirty="0">
                <a:solidFill>
                  <a:srgbClr val="A709F5"/>
                </a:solidFill>
                <a:effectLst/>
                <a:latin typeface="Menlo"/>
              </a:rPr>
              <a:t>"System Matrices Found! \n "</a:t>
            </a:r>
            <a:r>
              <a:rPr lang="en-US" sz="1200" b="0" i="0" dirty="0">
                <a:effectLst/>
                <a:latin typeface="Menlo"/>
              </a:rPr>
              <a:t>);</a:t>
            </a:r>
            <a:br>
              <a:rPr lang="en-US" sz="1200" b="0" i="0" dirty="0">
                <a:effectLst/>
                <a:latin typeface="Menlo"/>
              </a:rPr>
            </a:br>
            <a:endParaRPr lang="en-US" sz="1200" b="0" i="0" dirty="0">
              <a:effectLst/>
              <a:latin typeface="Menlo"/>
            </a:endParaRPr>
          </a:p>
          <a:p>
            <a:r>
              <a:rPr lang="en-US" sz="1200" b="0" i="0" dirty="0">
                <a:effectLst/>
                <a:latin typeface="Menlo"/>
              </a:rPr>
              <a:t>[I1,I2,m1,m2,a1,a2,k1,k2] = </a:t>
            </a:r>
            <a:r>
              <a:rPr lang="en-US" sz="1200" b="0" i="0" dirty="0" err="1">
                <a:effectLst/>
                <a:latin typeface="Menlo"/>
              </a:rPr>
              <a:t>getVars</a:t>
            </a:r>
            <a:r>
              <a:rPr lang="en-US" sz="1200" b="0" i="0" dirty="0">
                <a:effectLst/>
                <a:latin typeface="Menlo"/>
              </a:rPr>
              <a:t>();</a:t>
            </a:r>
          </a:p>
          <a:p>
            <a:r>
              <a:rPr lang="en-US" sz="1200" b="0" i="0" dirty="0">
                <a:effectLst/>
                <a:latin typeface="Menlo"/>
              </a:rPr>
              <a:t>tht1 = </a:t>
            </a:r>
            <a:r>
              <a:rPr lang="en-US" sz="1200" b="0" i="0" dirty="0" err="1">
                <a:effectLst/>
                <a:latin typeface="Menlo"/>
              </a:rPr>
              <a:t>qDes</a:t>
            </a:r>
            <a:r>
              <a:rPr lang="en-US" sz="1200" b="0" i="0" dirty="0">
                <a:effectLst/>
                <a:latin typeface="Menlo"/>
              </a:rPr>
              <a:t>(1); tht2 = </a:t>
            </a:r>
            <a:r>
              <a:rPr lang="en-US" sz="1200" b="0" i="0" dirty="0" err="1">
                <a:effectLst/>
                <a:latin typeface="Menlo"/>
              </a:rPr>
              <a:t>qDes</a:t>
            </a:r>
            <a:r>
              <a:rPr lang="en-US" sz="1200" b="0" i="0" dirty="0">
                <a:effectLst/>
                <a:latin typeface="Menlo"/>
              </a:rPr>
              <a:t>(2);</a:t>
            </a:r>
          </a:p>
          <a:p>
            <a:r>
              <a:rPr lang="en-US" sz="1200" b="0" i="0" dirty="0">
                <a:effectLst/>
                <a:latin typeface="Menlo"/>
              </a:rPr>
              <a:t>dtht1 = </a:t>
            </a:r>
            <a:r>
              <a:rPr lang="en-US" sz="1200" b="0" i="0" dirty="0" err="1">
                <a:effectLst/>
                <a:latin typeface="Menlo"/>
              </a:rPr>
              <a:t>dqDes</a:t>
            </a:r>
            <a:r>
              <a:rPr lang="en-US" sz="1200" b="0" i="0" dirty="0">
                <a:effectLst/>
                <a:latin typeface="Menlo"/>
              </a:rPr>
              <a:t>(1); dtht2 = </a:t>
            </a:r>
            <a:r>
              <a:rPr lang="en-US" sz="1200" b="0" i="0" dirty="0" err="1">
                <a:effectLst/>
                <a:latin typeface="Menlo"/>
              </a:rPr>
              <a:t>dqDes</a:t>
            </a:r>
            <a:r>
              <a:rPr lang="en-US" sz="1200" b="0" i="0" dirty="0">
                <a:effectLst/>
                <a:latin typeface="Menlo"/>
              </a:rPr>
              <a:t>(2);</a:t>
            </a:r>
          </a:p>
          <a:p>
            <a:r>
              <a:rPr lang="en-US" sz="1200" b="0" i="0" dirty="0">
                <a:effectLst/>
                <a:latin typeface="Menlo"/>
              </a:rPr>
              <a:t>tau1 = </a:t>
            </a:r>
            <a:r>
              <a:rPr lang="en-US" sz="1200" b="0" i="0" dirty="0" err="1">
                <a:effectLst/>
                <a:latin typeface="Menlo"/>
              </a:rPr>
              <a:t>tauDes</a:t>
            </a:r>
            <a:r>
              <a:rPr lang="en-US" sz="1200" b="0" i="0" dirty="0">
                <a:effectLst/>
                <a:latin typeface="Menlo"/>
              </a:rPr>
              <a:t>(1); </a:t>
            </a:r>
          </a:p>
          <a:p>
            <a:r>
              <a:rPr lang="en-US" sz="1200" b="0" i="0" dirty="0">
                <a:effectLst/>
                <a:latin typeface="Menlo"/>
              </a:rPr>
              <a:t>A2 = double(subs(A2));</a:t>
            </a:r>
          </a:p>
          <a:p>
            <a:r>
              <a:rPr lang="en-US" sz="1200" b="0" i="0" dirty="0">
                <a:effectLst/>
                <a:latin typeface="Menlo"/>
              </a:rPr>
              <a:t>B2 = double(subs(B2));</a:t>
            </a:r>
          </a:p>
          <a:p>
            <a:r>
              <a:rPr lang="en-US" sz="1200" b="0" i="0" dirty="0">
                <a:effectLst/>
                <a:latin typeface="Menlo"/>
              </a:rPr>
              <a:t>C2 = double(subs(C2));</a:t>
            </a:r>
          </a:p>
          <a:p>
            <a:r>
              <a:rPr lang="en-US" sz="1200" b="0" i="0" dirty="0">
                <a:effectLst/>
                <a:latin typeface="Menlo"/>
              </a:rPr>
              <a:t>D2 = double(subs(D2));</a:t>
            </a:r>
          </a:p>
          <a:p>
            <a:r>
              <a:rPr lang="en-US" sz="1200" b="0" i="0" dirty="0" err="1">
                <a:effectLst/>
                <a:latin typeface="Menlo"/>
              </a:rPr>
              <a:t>fprintf</a:t>
            </a:r>
            <a:r>
              <a:rPr lang="en-US" sz="1200" b="0" i="0" dirty="0">
                <a:effectLst/>
                <a:latin typeface="Menlo"/>
              </a:rPr>
              <a:t>(</a:t>
            </a:r>
            <a:r>
              <a:rPr lang="en-US" sz="1200" b="0" i="0" dirty="0">
                <a:solidFill>
                  <a:srgbClr val="A709F5"/>
                </a:solidFill>
                <a:effectLst/>
                <a:latin typeface="Menlo"/>
              </a:rPr>
              <a:t>"System Matrix Substitution Done! \n"</a:t>
            </a:r>
            <a:r>
              <a:rPr lang="en-US" sz="1200" b="0" i="0" dirty="0">
                <a:effectLst/>
                <a:latin typeface="Menlo"/>
              </a:rPr>
              <a:t>);</a:t>
            </a:r>
          </a:p>
          <a:p>
            <a:r>
              <a:rPr lang="en-US" sz="1200" b="0" i="0" dirty="0">
                <a:effectLst/>
                <a:latin typeface="Menlo"/>
              </a:rPr>
              <a:t>save(</a:t>
            </a:r>
            <a:r>
              <a:rPr lang="en-US" sz="1200" b="0" i="0" dirty="0">
                <a:solidFill>
                  <a:srgbClr val="A709F5"/>
                </a:solidFill>
                <a:effectLst/>
                <a:latin typeface="Menlo"/>
              </a:rPr>
              <a:t>'getLinearizedSystem'</a:t>
            </a:r>
            <a:r>
              <a:rPr lang="en-US" sz="1200" b="0" i="0" dirty="0">
                <a:effectLst/>
                <a:latin typeface="Menlo"/>
              </a:rPr>
              <a:t>,</a:t>
            </a:r>
            <a:r>
              <a:rPr lang="en-US" sz="1200" b="0" i="0" dirty="0">
                <a:solidFill>
                  <a:srgbClr val="A709F5"/>
                </a:solidFill>
                <a:effectLst/>
                <a:latin typeface="Menlo"/>
              </a:rPr>
              <a:t>'A2'</a:t>
            </a:r>
            <a:r>
              <a:rPr lang="en-US" sz="1200" b="0" i="0" dirty="0">
                <a:effectLst/>
                <a:latin typeface="Menlo"/>
              </a:rPr>
              <a:t>,</a:t>
            </a:r>
            <a:r>
              <a:rPr lang="en-US" sz="1200" b="0" i="0" dirty="0">
                <a:solidFill>
                  <a:srgbClr val="A709F5"/>
                </a:solidFill>
                <a:effectLst/>
                <a:latin typeface="Menlo"/>
              </a:rPr>
              <a:t>'B2'</a:t>
            </a:r>
            <a:r>
              <a:rPr lang="en-US" sz="1200" b="0" i="0" dirty="0">
                <a:effectLst/>
                <a:latin typeface="Menlo"/>
              </a:rPr>
              <a:t>,</a:t>
            </a:r>
            <a:r>
              <a:rPr lang="en-US" sz="1200" b="0" i="0" dirty="0">
                <a:solidFill>
                  <a:srgbClr val="A709F5"/>
                </a:solidFill>
                <a:effectLst/>
                <a:latin typeface="Menlo"/>
              </a:rPr>
              <a:t>"C2"</a:t>
            </a:r>
            <a:r>
              <a:rPr lang="en-US" sz="1200" b="0" i="0" dirty="0">
                <a:effectLst/>
                <a:latin typeface="Menlo"/>
              </a:rPr>
              <a:t>,</a:t>
            </a:r>
            <a:r>
              <a:rPr lang="en-US" sz="1200" b="0" i="0" dirty="0">
                <a:solidFill>
                  <a:srgbClr val="A709F5"/>
                </a:solidFill>
                <a:effectLst/>
                <a:latin typeface="Menlo"/>
              </a:rPr>
              <a:t>"D2"</a:t>
            </a:r>
            <a:r>
              <a:rPr lang="en-US" sz="1200" b="0" i="0" dirty="0">
                <a:effectLst/>
                <a:latin typeface="Menl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754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7649153-029A-C03F-D0B9-B547E9C8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18" y="1175657"/>
            <a:ext cx="6022854" cy="4517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Plots of System Stability – </a:t>
            </a:r>
            <a:br>
              <a:rPr lang="en-US" dirty="0"/>
            </a:br>
            <a:r>
              <a:rPr lang="en-US" dirty="0"/>
              <a:t>Root Locus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41C98CDE-CAC7-B1A8-03EC-83BF359D6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3171739" cy="3734347"/>
          </a:xfrm>
        </p:spPr>
        <p:txBody>
          <a:bodyPr/>
          <a:lstStyle/>
          <a:p>
            <a:r>
              <a:rPr lang="en-US" dirty="0"/>
              <a:t>Plots generated using MATLAB Control Toolbox:</a:t>
            </a:r>
          </a:p>
        </p:txBody>
      </p:sp>
    </p:spTree>
    <p:extLst>
      <p:ext uri="{BB962C8B-B14F-4D97-AF65-F5344CB8AC3E}">
        <p14:creationId xmlns:p14="http://schemas.microsoft.com/office/powerpoint/2010/main" val="294882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05109F5-C3ED-0A90-8372-469A33B4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93" y="1298028"/>
            <a:ext cx="5856880" cy="4392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Plots of System Stability – </a:t>
            </a:r>
            <a:br>
              <a:rPr lang="en-US" dirty="0"/>
            </a:br>
            <a:r>
              <a:rPr lang="en-US" dirty="0"/>
              <a:t>Nyquist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41C98CDE-CAC7-B1A8-03EC-83BF359D6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3171739" cy="3734347"/>
          </a:xfrm>
        </p:spPr>
        <p:txBody>
          <a:bodyPr/>
          <a:lstStyle/>
          <a:p>
            <a:r>
              <a:rPr lang="en-US" dirty="0"/>
              <a:t>Plots generated using MATLAB Control Toolbox: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7DDA2-F4F7-EB29-E116-109270291893}"/>
              </a:ext>
            </a:extLst>
          </p:cNvPr>
          <p:cNvSpPr txBox="1"/>
          <p:nvPr/>
        </p:nvSpPr>
        <p:spPr>
          <a:xfrm>
            <a:off x="5085887" y="1382911"/>
            <a:ext cx="21712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Nyquist Diagram</a:t>
            </a:r>
          </a:p>
        </p:txBody>
      </p:sp>
    </p:spTree>
    <p:extLst>
      <p:ext uri="{BB962C8B-B14F-4D97-AF65-F5344CB8AC3E}">
        <p14:creationId xmlns:p14="http://schemas.microsoft.com/office/powerpoint/2010/main" val="151455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943CEB-8F58-F343-EE53-05C852C6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400" y="1558212"/>
            <a:ext cx="5689884" cy="4267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Plots of System Stability – </a:t>
            </a:r>
            <a:br>
              <a:rPr lang="en-US" dirty="0"/>
            </a:br>
            <a:r>
              <a:rPr lang="en-US" dirty="0"/>
              <a:t>Nyquist Plot (Damped)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41C98CDE-CAC7-B1A8-03EC-83BF359D6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3171739" cy="3734347"/>
          </a:xfrm>
        </p:spPr>
        <p:txBody>
          <a:bodyPr/>
          <a:lstStyle/>
          <a:p>
            <a:r>
              <a:rPr lang="en-US" dirty="0"/>
              <a:t>Plots generated using MATLAB Control Toolbox:</a:t>
            </a:r>
          </a:p>
        </p:txBody>
      </p:sp>
    </p:spTree>
    <p:extLst>
      <p:ext uri="{BB962C8B-B14F-4D97-AF65-F5344CB8AC3E}">
        <p14:creationId xmlns:p14="http://schemas.microsoft.com/office/powerpoint/2010/main" val="2765803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.pptx" id="{E3ABC318-B6E4-45BB-A62D-6F4D075C6E88}" vid="{93C7FCD7-66CD-4333-BEF4-32AC0DC44D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UMD_Clark_PPT_Template_LF-9-22-20</Template>
  <TotalTime>1315</TotalTime>
  <Words>762</Words>
  <Application>Microsoft Office PowerPoint</Application>
  <PresentationFormat>Widescreen</PresentationFormat>
  <Paragraphs>160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Menlo</vt:lpstr>
      <vt:lpstr>Trebuchet MS</vt:lpstr>
      <vt:lpstr>Office Theme</vt:lpstr>
      <vt:lpstr>ENME605 Dynamic Modeling Project</vt:lpstr>
      <vt:lpstr>The Problem</vt:lpstr>
      <vt:lpstr>System Modeling</vt:lpstr>
      <vt:lpstr>System Modeling –  Manipulator Form Dynamics</vt:lpstr>
      <vt:lpstr>System Modeling</vt:lpstr>
      <vt:lpstr>System Modeling</vt:lpstr>
      <vt:lpstr>Initial Plots of System Stability –  Root Locus</vt:lpstr>
      <vt:lpstr>Initial Plots of System Stability –  Nyquist Plot</vt:lpstr>
      <vt:lpstr>Initial Plots of System Stability –  Nyquist Plot (Damped)</vt:lpstr>
      <vt:lpstr>Initial Plots of System Stability –  Bode Plot(s)</vt:lpstr>
      <vt:lpstr>Initial Plots of System Stability –  Animations at Resonance</vt:lpstr>
      <vt:lpstr>Stabilizing the System using PID</vt:lpstr>
      <vt:lpstr>PID Feedback - Nyquist Plot</vt:lpstr>
      <vt:lpstr>PID Feedback – Root Locus and Bode Plot</vt:lpstr>
      <vt:lpstr>Stabilizing the System using PID</vt:lpstr>
      <vt:lpstr>PID Feedback - Nyquist Plot</vt:lpstr>
      <vt:lpstr>PID Feedback – Root Locus and Bode Plot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ENME605 Dynamic Modeling Project</dc:title>
  <dc:creator>Alexander</dc:creator>
  <cp:lastModifiedBy>Alexander</cp:lastModifiedBy>
  <cp:revision>7</cp:revision>
  <dcterms:created xsi:type="dcterms:W3CDTF">2022-11-13T13:49:55Z</dcterms:created>
  <dcterms:modified xsi:type="dcterms:W3CDTF">2022-11-15T04:33:07Z</dcterms:modified>
</cp:coreProperties>
</file>